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6" Type="http://schemas.openxmlformats.org/officeDocument/2006/relationships/slideLayout" Target="../slideLayouts/slideLayout1.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9" Type="http://schemas.openxmlformats.org/officeDocument/2006/relationships/slideLayout" Target="../slideLayouts/slideLayout1.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6" Type="http://schemas.openxmlformats.org/officeDocument/2006/relationships/slideLayout" Target="../slideLayouts/slideLayout1.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10" Type="http://schemas.openxmlformats.org/officeDocument/2006/relationships/slideLayout" Target="../slideLayouts/slideLayout1.xml"/><Relationship Id="rId11"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427488" y="2571274"/>
            <a:ext cx="4919305" cy="3086933"/>
          </a:xfrm>
          <a:prstGeom prst="rect">
            <a:avLst/>
          </a:prstGeom>
        </p:spPr>
      </p:pic>
      <p:sp>
        <p:nvSpPr>
          <p:cNvPr id="6" name="Text 1"/>
          <p:cNvSpPr/>
          <p:nvPr/>
        </p:nvSpPr>
        <p:spPr>
          <a:xfrm>
            <a:off x="793790" y="1570077"/>
            <a:ext cx="7556421" cy="2934653"/>
          </a:xfrm>
          <a:prstGeom prst="rect">
            <a:avLst/>
          </a:prstGeom>
          <a:noFill/>
          <a:ln/>
        </p:spPr>
        <p:txBody>
          <a:bodyPr wrap="square" rtlCol="0" anchor="t"/>
          <a:lstStyle/>
          <a:p>
            <a:pPr indent="0" marL="0">
              <a:lnSpc>
                <a:spcPts val="7702"/>
              </a:lnSpc>
              <a:buNone/>
            </a:pPr>
            <a:r>
              <a:rPr lang="en-US" sz="6162" dirty="0">
                <a:solidFill>
                  <a:srgbClr val="5C4E3D"/>
                </a:solidFill>
                <a:latin typeface="Libre Baskerville" pitchFamily="34" charset="0"/>
                <a:ea typeface="Libre Baskerville" pitchFamily="34" charset="-122"/>
                <a:cs typeface="Libre Baskerville" pitchFamily="34" charset="-120"/>
              </a:rPr>
              <a:t>Running GenAI on Intel AI Laptops</a:t>
            </a:r>
            <a:endParaRPr lang="en-US" sz="6162" dirty="0"/>
          </a:p>
        </p:txBody>
      </p:sp>
      <p:sp>
        <p:nvSpPr>
          <p:cNvPr id="7" name="Text 2"/>
          <p:cNvSpPr/>
          <p:nvPr/>
        </p:nvSpPr>
        <p:spPr>
          <a:xfrm>
            <a:off x="793790" y="4844891"/>
            <a:ext cx="7556421" cy="1814513"/>
          </a:xfrm>
          <a:prstGeom prst="rect">
            <a:avLst/>
          </a:prstGeom>
          <a:noFill/>
          <a:ln/>
        </p:spPr>
        <p:txBody>
          <a:bodyPr wrap="square" rtlCol="0" anchor="t"/>
          <a:lstStyle/>
          <a:p>
            <a:pPr indent="0" marL="0">
              <a:lnSpc>
                <a:spcPts val="2858"/>
              </a:lnSpc>
              <a:buNone/>
            </a:pPr>
            <a:r>
              <a:rPr lang="en-US" sz="1786" dirty="0">
                <a:solidFill>
                  <a:srgbClr val="454240"/>
                </a:solidFill>
                <a:latin typeface="DM Sans" pitchFamily="34" charset="0"/>
                <a:ea typeface="DM Sans" pitchFamily="34" charset="-122"/>
                <a:cs typeface="DM Sans" pitchFamily="34" charset="-120"/>
              </a:rPr>
              <a:t>Intel AI Laptops are designed for running GenAI applications. They feature powerful processors and GPUs, making them ideal for demanding AI workloads. The laptops are pre-configured with the necessary software and drivers, making it easy to get started with GenAI development and deployment.</a:t>
            </a:r>
            <a:endParaRPr lang="en-US" sz="1786"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5486400" cy="8229957"/>
          </a:xfrm>
          <a:prstGeom prst="rect">
            <a:avLst/>
          </a:prstGeom>
        </p:spPr>
      </p:pic>
      <p:pic>
        <p:nvPicPr>
          <p:cNvPr id="5" name="Image 2" descr="preencoded.png">    </p:cNvPr>
          <p:cNvPicPr>
            <a:picLocks noChangeAspect="1"/>
          </p:cNvPicPr>
          <p:nvPr/>
        </p:nvPicPr>
        <p:blipFill>
          <a:blip r:embed="rId3"/>
          <a:stretch>
            <a:fillRect/>
          </a:stretch>
        </p:blipFill>
        <p:spPr>
          <a:xfrm>
            <a:off x="258128" y="1489115"/>
            <a:ext cx="4970026" cy="5251728"/>
          </a:xfrm>
          <a:prstGeom prst="rect">
            <a:avLst/>
          </a:prstGeom>
        </p:spPr>
      </p:pic>
      <p:sp>
        <p:nvSpPr>
          <p:cNvPr id="6" name="Text 1"/>
          <p:cNvSpPr/>
          <p:nvPr/>
        </p:nvSpPr>
        <p:spPr>
          <a:xfrm>
            <a:off x="6209228" y="567928"/>
            <a:ext cx="7698343" cy="1290876"/>
          </a:xfrm>
          <a:prstGeom prst="rect">
            <a:avLst/>
          </a:prstGeom>
          <a:noFill/>
          <a:ln/>
        </p:spPr>
        <p:txBody>
          <a:bodyPr wrap="square" rtlCol="0" anchor="t"/>
          <a:lstStyle/>
          <a:p>
            <a:pPr indent="0" marL="0">
              <a:lnSpc>
                <a:spcPts val="5083"/>
              </a:lnSpc>
              <a:buNone/>
            </a:pPr>
            <a:r>
              <a:rPr lang="en-US" sz="4066" dirty="0">
                <a:solidFill>
                  <a:srgbClr val="5C4E3D"/>
                </a:solidFill>
                <a:latin typeface="Libre Baskerville" pitchFamily="34" charset="0"/>
                <a:ea typeface="Libre Baskerville" pitchFamily="34" charset="-122"/>
                <a:cs typeface="Libre Baskerville" pitchFamily="34" charset="-120"/>
              </a:rPr>
              <a:t>Simple LLM Inference on CPU</a:t>
            </a:r>
            <a:endParaRPr lang="en-US" sz="4066" dirty="0"/>
          </a:p>
        </p:txBody>
      </p:sp>
      <p:sp>
        <p:nvSpPr>
          <p:cNvPr id="7" name="Text 2"/>
          <p:cNvSpPr/>
          <p:nvPr/>
        </p:nvSpPr>
        <p:spPr>
          <a:xfrm>
            <a:off x="6209228" y="2168604"/>
            <a:ext cx="7698343" cy="1322070"/>
          </a:xfrm>
          <a:prstGeom prst="rect">
            <a:avLst/>
          </a:prstGeom>
          <a:noFill/>
          <a:ln/>
        </p:spPr>
        <p:txBody>
          <a:bodyPr wrap="square" rtlCol="0" anchor="t"/>
          <a:lstStyle/>
          <a:p>
            <a:pPr indent="0" marL="0">
              <a:lnSpc>
                <a:spcPts val="2602"/>
              </a:lnSpc>
              <a:buNone/>
            </a:pPr>
            <a:r>
              <a:rPr lang="en-US" sz="1626" dirty="0">
                <a:solidFill>
                  <a:srgbClr val="454240"/>
                </a:solidFill>
                <a:latin typeface="DM Sans" pitchFamily="34" charset="0"/>
                <a:ea typeface="DM Sans" pitchFamily="34" charset="-122"/>
                <a:cs typeface="DM Sans" pitchFamily="34" charset="-120"/>
              </a:rPr>
              <a:t>LLM inference on CPUs is a straightforward process. The CPU executes the LLM model's instructions, generating text or performing other tasks. This method is suitable for simpler models or those running on devices without specialized hardware.</a:t>
            </a:r>
            <a:endParaRPr lang="en-US" sz="1626" dirty="0"/>
          </a:p>
        </p:txBody>
      </p:sp>
      <p:sp>
        <p:nvSpPr>
          <p:cNvPr id="8" name="Shape 3"/>
          <p:cNvSpPr/>
          <p:nvPr/>
        </p:nvSpPr>
        <p:spPr>
          <a:xfrm>
            <a:off x="6209228" y="3722965"/>
            <a:ext cx="3745944" cy="2196822"/>
          </a:xfrm>
          <a:prstGeom prst="roundRect">
            <a:avLst>
              <a:gd name="adj" fmla="val 3949"/>
            </a:avLst>
          </a:prstGeom>
          <a:solidFill>
            <a:srgbClr val="F7EDD4"/>
          </a:solidFill>
          <a:ln w="7620">
            <a:solidFill>
              <a:srgbClr val="DDD3BA"/>
            </a:solidFill>
            <a:prstDash val="solid"/>
          </a:ln>
        </p:spPr>
      </p:sp>
      <p:sp>
        <p:nvSpPr>
          <p:cNvPr id="9" name="Text 4"/>
          <p:cNvSpPr/>
          <p:nvPr/>
        </p:nvSpPr>
        <p:spPr>
          <a:xfrm>
            <a:off x="6423303" y="3937040"/>
            <a:ext cx="2581870" cy="322778"/>
          </a:xfrm>
          <a:prstGeom prst="rect">
            <a:avLst/>
          </a:prstGeom>
          <a:noFill/>
          <a:ln/>
        </p:spPr>
        <p:txBody>
          <a:bodyPr wrap="none" rtlCol="0" anchor="t"/>
          <a:lstStyle/>
          <a:p>
            <a:pPr indent="0" marL="0">
              <a:lnSpc>
                <a:spcPts val="2541"/>
              </a:lnSpc>
              <a:buNone/>
            </a:pPr>
            <a:r>
              <a:rPr lang="en-US" sz="2033" dirty="0">
                <a:solidFill>
                  <a:srgbClr val="454240"/>
                </a:solidFill>
                <a:latin typeface="Libre Baskerville" pitchFamily="34" charset="0"/>
                <a:ea typeface="Libre Baskerville" pitchFamily="34" charset="-122"/>
                <a:cs typeface="Libre Baskerville" pitchFamily="34" charset="-120"/>
              </a:rPr>
              <a:t>Speed</a:t>
            </a:r>
            <a:endParaRPr lang="en-US" sz="2033" dirty="0"/>
          </a:p>
        </p:txBody>
      </p:sp>
      <p:sp>
        <p:nvSpPr>
          <p:cNvPr id="10" name="Text 5"/>
          <p:cNvSpPr/>
          <p:nvPr/>
        </p:nvSpPr>
        <p:spPr>
          <a:xfrm>
            <a:off x="6423303" y="4383643"/>
            <a:ext cx="3317796" cy="991553"/>
          </a:xfrm>
          <a:prstGeom prst="rect">
            <a:avLst/>
          </a:prstGeom>
          <a:noFill/>
          <a:ln/>
        </p:spPr>
        <p:txBody>
          <a:bodyPr wrap="square" rtlCol="0" anchor="t"/>
          <a:lstStyle/>
          <a:p>
            <a:pPr indent="0" marL="0">
              <a:lnSpc>
                <a:spcPts val="2602"/>
              </a:lnSpc>
              <a:buNone/>
            </a:pPr>
            <a:r>
              <a:rPr lang="en-US" sz="1626" dirty="0">
                <a:solidFill>
                  <a:srgbClr val="454240"/>
                </a:solidFill>
                <a:latin typeface="DM Sans" pitchFamily="34" charset="0"/>
                <a:ea typeface="DM Sans" pitchFamily="34" charset="-122"/>
                <a:cs typeface="DM Sans" pitchFamily="34" charset="-120"/>
              </a:rPr>
              <a:t>CPUs can be slower for complex models, especially for large language models.</a:t>
            </a:r>
            <a:endParaRPr lang="en-US" sz="1626" dirty="0"/>
          </a:p>
        </p:txBody>
      </p:sp>
      <p:sp>
        <p:nvSpPr>
          <p:cNvPr id="11" name="Shape 6"/>
          <p:cNvSpPr/>
          <p:nvPr/>
        </p:nvSpPr>
        <p:spPr>
          <a:xfrm>
            <a:off x="10161627" y="3722965"/>
            <a:ext cx="3745944" cy="2196822"/>
          </a:xfrm>
          <a:prstGeom prst="roundRect">
            <a:avLst>
              <a:gd name="adj" fmla="val 3949"/>
            </a:avLst>
          </a:prstGeom>
          <a:solidFill>
            <a:srgbClr val="F7EDD4"/>
          </a:solidFill>
          <a:ln w="7620">
            <a:solidFill>
              <a:srgbClr val="DDD3BA"/>
            </a:solidFill>
            <a:prstDash val="solid"/>
          </a:ln>
        </p:spPr>
      </p:sp>
      <p:sp>
        <p:nvSpPr>
          <p:cNvPr id="12" name="Text 7"/>
          <p:cNvSpPr/>
          <p:nvPr/>
        </p:nvSpPr>
        <p:spPr>
          <a:xfrm>
            <a:off x="10375702" y="3937040"/>
            <a:ext cx="2581870" cy="322778"/>
          </a:xfrm>
          <a:prstGeom prst="rect">
            <a:avLst/>
          </a:prstGeom>
          <a:noFill/>
          <a:ln/>
        </p:spPr>
        <p:txBody>
          <a:bodyPr wrap="none" rtlCol="0" anchor="t"/>
          <a:lstStyle/>
          <a:p>
            <a:pPr indent="0" marL="0">
              <a:lnSpc>
                <a:spcPts val="2541"/>
              </a:lnSpc>
              <a:buNone/>
            </a:pPr>
            <a:r>
              <a:rPr lang="en-US" sz="2033" dirty="0">
                <a:solidFill>
                  <a:srgbClr val="454240"/>
                </a:solidFill>
                <a:latin typeface="Libre Baskerville" pitchFamily="34" charset="0"/>
                <a:ea typeface="Libre Baskerville" pitchFamily="34" charset="-122"/>
                <a:cs typeface="Libre Baskerville" pitchFamily="34" charset="-120"/>
              </a:rPr>
              <a:t>Cost</a:t>
            </a:r>
            <a:endParaRPr lang="en-US" sz="2033" dirty="0"/>
          </a:p>
        </p:txBody>
      </p:sp>
      <p:sp>
        <p:nvSpPr>
          <p:cNvPr id="13" name="Text 8"/>
          <p:cNvSpPr/>
          <p:nvPr/>
        </p:nvSpPr>
        <p:spPr>
          <a:xfrm>
            <a:off x="10375702" y="4383643"/>
            <a:ext cx="3317796" cy="1322070"/>
          </a:xfrm>
          <a:prstGeom prst="rect">
            <a:avLst/>
          </a:prstGeom>
          <a:noFill/>
          <a:ln/>
        </p:spPr>
        <p:txBody>
          <a:bodyPr wrap="square" rtlCol="0" anchor="t"/>
          <a:lstStyle/>
          <a:p>
            <a:pPr indent="0" marL="0">
              <a:lnSpc>
                <a:spcPts val="2602"/>
              </a:lnSpc>
              <a:buNone/>
            </a:pPr>
            <a:r>
              <a:rPr lang="en-US" sz="1626" dirty="0">
                <a:solidFill>
                  <a:srgbClr val="454240"/>
                </a:solidFill>
                <a:latin typeface="DM Sans" pitchFamily="34" charset="0"/>
                <a:ea typeface="DM Sans" pitchFamily="34" charset="-122"/>
                <a:cs typeface="DM Sans" pitchFamily="34" charset="-120"/>
              </a:rPr>
              <a:t>CPUs are generally more affordable than GPUs, making them a cost-effective option for basic tasks.</a:t>
            </a:r>
            <a:endParaRPr lang="en-US" sz="1626" dirty="0"/>
          </a:p>
        </p:txBody>
      </p:sp>
      <p:sp>
        <p:nvSpPr>
          <p:cNvPr id="14" name="Shape 9"/>
          <p:cNvSpPr/>
          <p:nvPr/>
        </p:nvSpPr>
        <p:spPr>
          <a:xfrm>
            <a:off x="6209228" y="6126242"/>
            <a:ext cx="7698343" cy="1535787"/>
          </a:xfrm>
          <a:prstGeom prst="roundRect">
            <a:avLst>
              <a:gd name="adj" fmla="val 5649"/>
            </a:avLst>
          </a:prstGeom>
          <a:solidFill>
            <a:srgbClr val="F7EDD4"/>
          </a:solidFill>
          <a:ln w="7620">
            <a:solidFill>
              <a:srgbClr val="DDD3BA"/>
            </a:solidFill>
            <a:prstDash val="solid"/>
          </a:ln>
        </p:spPr>
      </p:sp>
      <p:sp>
        <p:nvSpPr>
          <p:cNvPr id="15" name="Text 10"/>
          <p:cNvSpPr/>
          <p:nvPr/>
        </p:nvSpPr>
        <p:spPr>
          <a:xfrm>
            <a:off x="6423303" y="6340316"/>
            <a:ext cx="2581870" cy="322778"/>
          </a:xfrm>
          <a:prstGeom prst="rect">
            <a:avLst/>
          </a:prstGeom>
          <a:noFill/>
          <a:ln/>
        </p:spPr>
        <p:txBody>
          <a:bodyPr wrap="none" rtlCol="0" anchor="t"/>
          <a:lstStyle/>
          <a:p>
            <a:pPr indent="0" marL="0">
              <a:lnSpc>
                <a:spcPts val="2541"/>
              </a:lnSpc>
              <a:buNone/>
            </a:pPr>
            <a:r>
              <a:rPr lang="en-US" sz="2033" dirty="0">
                <a:solidFill>
                  <a:srgbClr val="454240"/>
                </a:solidFill>
                <a:latin typeface="Libre Baskerville" pitchFamily="34" charset="0"/>
                <a:ea typeface="Libre Baskerville" pitchFamily="34" charset="-122"/>
                <a:cs typeface="Libre Baskerville" pitchFamily="34" charset="-120"/>
              </a:rPr>
              <a:t>Power Efficiency</a:t>
            </a:r>
            <a:endParaRPr lang="en-US" sz="2033" dirty="0"/>
          </a:p>
        </p:txBody>
      </p:sp>
      <p:sp>
        <p:nvSpPr>
          <p:cNvPr id="16" name="Text 11"/>
          <p:cNvSpPr/>
          <p:nvPr/>
        </p:nvSpPr>
        <p:spPr>
          <a:xfrm>
            <a:off x="6423303" y="6786920"/>
            <a:ext cx="7270194" cy="661035"/>
          </a:xfrm>
          <a:prstGeom prst="rect">
            <a:avLst/>
          </a:prstGeom>
          <a:noFill/>
          <a:ln/>
        </p:spPr>
        <p:txBody>
          <a:bodyPr wrap="square" rtlCol="0" anchor="t"/>
          <a:lstStyle/>
          <a:p>
            <a:pPr indent="0" marL="0">
              <a:lnSpc>
                <a:spcPts val="2602"/>
              </a:lnSpc>
              <a:buNone/>
            </a:pPr>
            <a:r>
              <a:rPr lang="en-US" sz="1626" dirty="0">
                <a:solidFill>
                  <a:srgbClr val="454240"/>
                </a:solidFill>
                <a:latin typeface="DM Sans" pitchFamily="34" charset="0"/>
                <a:ea typeface="DM Sans" pitchFamily="34" charset="-122"/>
                <a:cs typeface="DM Sans" pitchFamily="34" charset="-120"/>
              </a:rPr>
              <a:t>CPUs are generally more power-efficient than GPUs, which is crucial for mobile devices.</a:t>
            </a:r>
            <a:endParaRPr lang="en-US" sz="1626" dirty="0"/>
          </a:p>
        </p:txBody>
      </p:sp>
      <p:pic>
        <p:nvPicPr>
          <p:cNvPr id="1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14432" y="2473166"/>
            <a:ext cx="5057418" cy="3283148"/>
          </a:xfrm>
          <a:prstGeom prst="rect">
            <a:avLst/>
          </a:prstGeom>
        </p:spPr>
      </p:pic>
      <p:sp>
        <p:nvSpPr>
          <p:cNvPr id="6" name="Text 1"/>
          <p:cNvSpPr/>
          <p:nvPr/>
        </p:nvSpPr>
        <p:spPr>
          <a:xfrm>
            <a:off x="6086713" y="1147167"/>
            <a:ext cx="7943374" cy="1079659"/>
          </a:xfrm>
          <a:prstGeom prst="rect">
            <a:avLst/>
          </a:prstGeom>
          <a:noFill/>
          <a:ln/>
        </p:spPr>
        <p:txBody>
          <a:bodyPr wrap="square" rtlCol="0" anchor="t"/>
          <a:lstStyle/>
          <a:p>
            <a:pPr indent="0" marL="0">
              <a:lnSpc>
                <a:spcPts val="4221"/>
              </a:lnSpc>
              <a:buNone/>
            </a:pPr>
            <a:r>
              <a:rPr lang="en-US" sz="3377" dirty="0">
                <a:solidFill>
                  <a:srgbClr val="5C4E3D"/>
                </a:solidFill>
                <a:latin typeface="Libre Baskerville" pitchFamily="34" charset="0"/>
                <a:ea typeface="Libre Baskerville" pitchFamily="34" charset="-122"/>
                <a:cs typeface="Libre Baskerville" pitchFamily="34" charset="-120"/>
              </a:rPr>
              <a:t>Fine-tuning of LLM Models using Intel</a:t>
            </a:r>
            <a:pPr indent="0" marL="0">
              <a:lnSpc>
                <a:spcPts val="4221"/>
              </a:lnSpc>
              <a:buNone/>
            </a:pPr>
            <a:r>
              <a:rPr lang="en-US" sz="3377" dirty="0">
                <a:solidFill>
                  <a:srgbClr val="000000"/>
                </a:solidFill>
                <a:latin typeface="Libre Baskerville" pitchFamily="34" charset="0"/>
                <a:ea typeface="Libre Baskerville" pitchFamily="34" charset="-122"/>
                <a:cs typeface="Libre Baskerville" pitchFamily="34" charset="-120"/>
              </a:rPr>
              <a:t>®</a:t>
            </a:r>
            <a:pPr indent="0" marL="0">
              <a:lnSpc>
                <a:spcPts val="4221"/>
              </a:lnSpc>
              <a:buNone/>
            </a:pPr>
            <a:r>
              <a:rPr lang="en-US" sz="3377" dirty="0">
                <a:solidFill>
                  <a:srgbClr val="5C4E3D"/>
                </a:solidFill>
                <a:latin typeface="Libre Baskerville" pitchFamily="34" charset="0"/>
                <a:ea typeface="Libre Baskerville" pitchFamily="34" charset="-122"/>
                <a:cs typeface="Libre Baskerville" pitchFamily="34" charset="-120"/>
              </a:rPr>
              <a:t> OpenVINO</a:t>
            </a:r>
            <a:pPr indent="0" marL="0">
              <a:lnSpc>
                <a:spcPts val="4221"/>
              </a:lnSpc>
              <a:buNone/>
            </a:pPr>
            <a:r>
              <a:rPr lang="en-US" sz="3377" dirty="0">
                <a:solidFill>
                  <a:srgbClr val="000000"/>
                </a:solidFill>
                <a:latin typeface="Libre Baskerville" pitchFamily="34" charset="0"/>
                <a:ea typeface="Libre Baskerville" pitchFamily="34" charset="-122"/>
                <a:cs typeface="Libre Baskerville" pitchFamily="34" charset="-120"/>
              </a:rPr>
              <a:t>™</a:t>
            </a:r>
            <a:endParaRPr lang="en-US" sz="3377" dirty="0"/>
          </a:p>
        </p:txBody>
      </p:sp>
      <p:sp>
        <p:nvSpPr>
          <p:cNvPr id="7" name="Text 2"/>
          <p:cNvSpPr/>
          <p:nvPr/>
        </p:nvSpPr>
        <p:spPr>
          <a:xfrm>
            <a:off x="6086713" y="2484120"/>
            <a:ext cx="7943374" cy="823317"/>
          </a:xfrm>
          <a:prstGeom prst="rect">
            <a:avLst/>
          </a:prstGeom>
          <a:noFill/>
          <a:ln/>
        </p:spPr>
        <p:txBody>
          <a:bodyPr wrap="square" rtlCol="0" anchor="t"/>
          <a:lstStyle/>
          <a:p>
            <a:pPr indent="0" marL="0">
              <a:lnSpc>
                <a:spcPts val="2161"/>
              </a:lnSpc>
              <a:buNone/>
            </a:pPr>
            <a:r>
              <a:rPr lang="en-US" sz="1351" dirty="0">
                <a:solidFill>
                  <a:srgbClr val="454240"/>
                </a:solidFill>
                <a:latin typeface="DM Sans" pitchFamily="34" charset="0"/>
                <a:ea typeface="DM Sans" pitchFamily="34" charset="-122"/>
                <a:cs typeface="DM Sans" pitchFamily="34" charset="-120"/>
              </a:rPr>
              <a:t>Intel</a:t>
            </a:r>
            <a:pPr indent="0" marL="0">
              <a:lnSpc>
                <a:spcPts val="2161"/>
              </a:lnSpc>
              <a:buNone/>
            </a:pPr>
            <a:r>
              <a:rPr lang="en-US" sz="1351" dirty="0">
                <a:solidFill>
                  <a:srgbClr val="000000"/>
                </a:solidFill>
                <a:latin typeface="DM Sans" pitchFamily="34" charset="0"/>
                <a:ea typeface="DM Sans" pitchFamily="34" charset="-122"/>
                <a:cs typeface="DM Sans" pitchFamily="34" charset="-120"/>
              </a:rPr>
              <a:t>®</a:t>
            </a:r>
            <a:pPr indent="0" marL="0">
              <a:lnSpc>
                <a:spcPts val="2161"/>
              </a:lnSpc>
              <a:buNone/>
            </a:pPr>
            <a:r>
              <a:rPr lang="en-US" sz="1351" dirty="0">
                <a:solidFill>
                  <a:srgbClr val="454240"/>
                </a:solidFill>
                <a:latin typeface="DM Sans" pitchFamily="34" charset="0"/>
                <a:ea typeface="DM Sans" pitchFamily="34" charset="-122"/>
                <a:cs typeface="DM Sans" pitchFamily="34" charset="-120"/>
              </a:rPr>
              <a:t> OpenVINO</a:t>
            </a:r>
            <a:pPr indent="0" marL="0">
              <a:lnSpc>
                <a:spcPts val="2161"/>
              </a:lnSpc>
              <a:buNone/>
            </a:pPr>
            <a:r>
              <a:rPr lang="en-US" sz="1351" dirty="0">
                <a:solidFill>
                  <a:srgbClr val="000000"/>
                </a:solidFill>
                <a:latin typeface="DM Sans" pitchFamily="34" charset="0"/>
                <a:ea typeface="DM Sans" pitchFamily="34" charset="-122"/>
                <a:cs typeface="DM Sans" pitchFamily="34" charset="-120"/>
              </a:rPr>
              <a:t>™</a:t>
            </a:r>
            <a:pPr indent="0" marL="0">
              <a:lnSpc>
                <a:spcPts val="2161"/>
              </a:lnSpc>
              <a:buNone/>
            </a:pPr>
            <a:r>
              <a:rPr lang="en-US" sz="1351" dirty="0">
                <a:solidFill>
                  <a:srgbClr val="454240"/>
                </a:solidFill>
                <a:latin typeface="DM Sans" pitchFamily="34" charset="0"/>
                <a:ea typeface="DM Sans" pitchFamily="34" charset="-122"/>
                <a:cs typeface="DM Sans" pitchFamily="34" charset="-120"/>
              </a:rPr>
              <a:t> is a toolkit that optimizes deep learning models for Intel hardware. It provides tools and libraries for accelerating model inference and training, enabling efficient fine-tuning of LLMs on Intel AI Laptops.</a:t>
            </a:r>
            <a:endParaRPr lang="en-US" sz="1351" dirty="0"/>
          </a:p>
        </p:txBody>
      </p:sp>
      <p:sp>
        <p:nvSpPr>
          <p:cNvPr id="8" name="Shape 3"/>
          <p:cNvSpPr/>
          <p:nvPr/>
        </p:nvSpPr>
        <p:spPr>
          <a:xfrm>
            <a:off x="6333292" y="3500318"/>
            <a:ext cx="21431" cy="3581995"/>
          </a:xfrm>
          <a:prstGeom prst="roundRect">
            <a:avLst>
              <a:gd name="adj" fmla="val 336201"/>
            </a:avLst>
          </a:prstGeom>
          <a:solidFill>
            <a:srgbClr val="DDD3BA"/>
          </a:solidFill>
          <a:ln/>
        </p:spPr>
      </p:sp>
      <p:sp>
        <p:nvSpPr>
          <p:cNvPr id="9" name="Shape 4"/>
          <p:cNvSpPr/>
          <p:nvPr/>
        </p:nvSpPr>
        <p:spPr>
          <a:xfrm>
            <a:off x="6536948" y="3875365"/>
            <a:ext cx="600313" cy="21431"/>
          </a:xfrm>
          <a:prstGeom prst="roundRect">
            <a:avLst>
              <a:gd name="adj" fmla="val 336201"/>
            </a:avLst>
          </a:prstGeom>
          <a:solidFill>
            <a:srgbClr val="DDD3BA"/>
          </a:solidFill>
          <a:ln/>
        </p:spPr>
      </p:sp>
      <p:sp>
        <p:nvSpPr>
          <p:cNvPr id="10" name="Shape 5"/>
          <p:cNvSpPr/>
          <p:nvPr/>
        </p:nvSpPr>
        <p:spPr>
          <a:xfrm>
            <a:off x="6151066" y="3693200"/>
            <a:ext cx="385882" cy="385882"/>
          </a:xfrm>
          <a:prstGeom prst="roundRect">
            <a:avLst>
              <a:gd name="adj" fmla="val 18672"/>
            </a:avLst>
          </a:prstGeom>
          <a:solidFill>
            <a:srgbClr val="F7EDD4"/>
          </a:solidFill>
          <a:ln w="7620">
            <a:solidFill>
              <a:srgbClr val="DDD3BA"/>
            </a:solidFill>
            <a:prstDash val="solid"/>
          </a:ln>
        </p:spPr>
      </p:sp>
      <p:sp>
        <p:nvSpPr>
          <p:cNvPr id="11" name="Text 6"/>
          <p:cNvSpPr/>
          <p:nvPr/>
        </p:nvSpPr>
        <p:spPr>
          <a:xfrm>
            <a:off x="6286560" y="3757493"/>
            <a:ext cx="114776" cy="257294"/>
          </a:xfrm>
          <a:prstGeom prst="rect">
            <a:avLst/>
          </a:prstGeom>
          <a:noFill/>
          <a:ln/>
        </p:spPr>
        <p:txBody>
          <a:bodyPr wrap="none" rtlCol="0" anchor="t"/>
          <a:lstStyle/>
          <a:p>
            <a:pPr algn="ctr" indent="0" marL="0">
              <a:lnSpc>
                <a:spcPts val="2026"/>
              </a:lnSpc>
              <a:buNone/>
            </a:pPr>
            <a:r>
              <a:rPr lang="en-US" sz="2026" dirty="0">
                <a:solidFill>
                  <a:srgbClr val="454240"/>
                </a:solidFill>
                <a:latin typeface="Libre Baskerville" pitchFamily="34" charset="0"/>
                <a:ea typeface="Libre Baskerville" pitchFamily="34" charset="-122"/>
                <a:cs typeface="Libre Baskerville" pitchFamily="34" charset="-120"/>
              </a:rPr>
              <a:t>1</a:t>
            </a:r>
            <a:endParaRPr lang="en-US" sz="2026" dirty="0"/>
          </a:p>
        </p:txBody>
      </p:sp>
      <p:sp>
        <p:nvSpPr>
          <p:cNvPr id="12" name="Text 7"/>
          <p:cNvSpPr/>
          <p:nvPr/>
        </p:nvSpPr>
        <p:spPr>
          <a:xfrm>
            <a:off x="7287458" y="3671768"/>
            <a:ext cx="2144316" cy="268010"/>
          </a:xfrm>
          <a:prstGeom prst="rect">
            <a:avLst/>
          </a:prstGeom>
          <a:noFill/>
          <a:ln/>
        </p:spPr>
        <p:txBody>
          <a:bodyPr wrap="none" rtlCol="0" anchor="t"/>
          <a:lstStyle/>
          <a:p>
            <a:pPr algn="l" indent="0" marL="0">
              <a:lnSpc>
                <a:spcPts val="2111"/>
              </a:lnSpc>
              <a:buNone/>
            </a:pPr>
            <a:r>
              <a:rPr lang="en-US" sz="1688" dirty="0">
                <a:solidFill>
                  <a:srgbClr val="454240"/>
                </a:solidFill>
                <a:latin typeface="Libre Baskerville" pitchFamily="34" charset="0"/>
                <a:ea typeface="Libre Baskerville" pitchFamily="34" charset="-122"/>
                <a:cs typeface="Libre Baskerville" pitchFamily="34" charset="-120"/>
              </a:rPr>
              <a:t>Model Conversion</a:t>
            </a:r>
            <a:endParaRPr lang="en-US" sz="1688" dirty="0"/>
          </a:p>
        </p:txBody>
      </p:sp>
      <p:sp>
        <p:nvSpPr>
          <p:cNvPr id="13" name="Text 8"/>
          <p:cNvSpPr/>
          <p:nvPr/>
        </p:nvSpPr>
        <p:spPr>
          <a:xfrm>
            <a:off x="7287458" y="4042648"/>
            <a:ext cx="6742628" cy="274439"/>
          </a:xfrm>
          <a:prstGeom prst="rect">
            <a:avLst/>
          </a:prstGeom>
          <a:noFill/>
          <a:ln/>
        </p:spPr>
        <p:txBody>
          <a:bodyPr wrap="none" rtlCol="0" anchor="t"/>
          <a:lstStyle/>
          <a:p>
            <a:pPr algn="l" indent="0" marL="0">
              <a:lnSpc>
                <a:spcPts val="2161"/>
              </a:lnSpc>
              <a:buNone/>
            </a:pPr>
            <a:r>
              <a:rPr lang="en-US" sz="1351" dirty="0">
                <a:solidFill>
                  <a:srgbClr val="454240"/>
                </a:solidFill>
                <a:latin typeface="DM Sans" pitchFamily="34" charset="0"/>
                <a:ea typeface="DM Sans" pitchFamily="34" charset="-122"/>
                <a:cs typeface="DM Sans" pitchFamily="34" charset="-120"/>
              </a:rPr>
              <a:t>Convert the pre-trained model to an OpenVINO</a:t>
            </a:r>
            <a:pPr algn="l" indent="0" marL="0">
              <a:lnSpc>
                <a:spcPts val="2161"/>
              </a:lnSpc>
              <a:buNone/>
            </a:pPr>
            <a:r>
              <a:rPr lang="en-US" sz="1351" dirty="0">
                <a:solidFill>
                  <a:srgbClr val="000000"/>
                </a:solidFill>
                <a:latin typeface="DM Sans" pitchFamily="34" charset="0"/>
                <a:ea typeface="DM Sans" pitchFamily="34" charset="-122"/>
                <a:cs typeface="DM Sans" pitchFamily="34" charset="-120"/>
              </a:rPr>
              <a:t>™</a:t>
            </a:r>
            <a:pPr algn="l" indent="0" marL="0">
              <a:lnSpc>
                <a:spcPts val="2161"/>
              </a:lnSpc>
              <a:buNone/>
            </a:pPr>
            <a:r>
              <a:rPr lang="en-US" sz="1351" dirty="0">
                <a:solidFill>
                  <a:srgbClr val="454240"/>
                </a:solidFill>
                <a:latin typeface="DM Sans" pitchFamily="34" charset="0"/>
                <a:ea typeface="DM Sans" pitchFamily="34" charset="-122"/>
                <a:cs typeface="DM Sans" pitchFamily="34" charset="-120"/>
              </a:rPr>
              <a:t> compatible format.</a:t>
            </a:r>
            <a:endParaRPr lang="en-US" sz="1351" dirty="0"/>
          </a:p>
        </p:txBody>
      </p:sp>
      <p:sp>
        <p:nvSpPr>
          <p:cNvPr id="14" name="Shape 9"/>
          <p:cNvSpPr/>
          <p:nvPr/>
        </p:nvSpPr>
        <p:spPr>
          <a:xfrm>
            <a:off x="6536948" y="5035034"/>
            <a:ext cx="600313" cy="21431"/>
          </a:xfrm>
          <a:prstGeom prst="roundRect">
            <a:avLst>
              <a:gd name="adj" fmla="val 336201"/>
            </a:avLst>
          </a:prstGeom>
          <a:solidFill>
            <a:srgbClr val="DDD3BA"/>
          </a:solidFill>
          <a:ln/>
        </p:spPr>
      </p:sp>
      <p:sp>
        <p:nvSpPr>
          <p:cNvPr id="15" name="Shape 10"/>
          <p:cNvSpPr/>
          <p:nvPr/>
        </p:nvSpPr>
        <p:spPr>
          <a:xfrm>
            <a:off x="6151066" y="4852868"/>
            <a:ext cx="385882" cy="385882"/>
          </a:xfrm>
          <a:prstGeom prst="roundRect">
            <a:avLst>
              <a:gd name="adj" fmla="val 18672"/>
            </a:avLst>
          </a:prstGeom>
          <a:solidFill>
            <a:srgbClr val="F7EDD4"/>
          </a:solidFill>
          <a:ln w="7620">
            <a:solidFill>
              <a:srgbClr val="DDD3BA"/>
            </a:solidFill>
            <a:prstDash val="solid"/>
          </a:ln>
        </p:spPr>
      </p:sp>
      <p:sp>
        <p:nvSpPr>
          <p:cNvPr id="16" name="Text 11"/>
          <p:cNvSpPr/>
          <p:nvPr/>
        </p:nvSpPr>
        <p:spPr>
          <a:xfrm>
            <a:off x="6264771" y="4917162"/>
            <a:ext cx="158472" cy="257294"/>
          </a:xfrm>
          <a:prstGeom prst="rect">
            <a:avLst/>
          </a:prstGeom>
          <a:noFill/>
          <a:ln/>
        </p:spPr>
        <p:txBody>
          <a:bodyPr wrap="none" rtlCol="0" anchor="t"/>
          <a:lstStyle/>
          <a:p>
            <a:pPr algn="ctr" indent="0" marL="0">
              <a:lnSpc>
                <a:spcPts val="2026"/>
              </a:lnSpc>
              <a:buNone/>
            </a:pPr>
            <a:r>
              <a:rPr lang="en-US" sz="2026" dirty="0">
                <a:solidFill>
                  <a:srgbClr val="454240"/>
                </a:solidFill>
                <a:latin typeface="Libre Baskerville" pitchFamily="34" charset="0"/>
                <a:ea typeface="Libre Baskerville" pitchFamily="34" charset="-122"/>
                <a:cs typeface="Libre Baskerville" pitchFamily="34" charset="-120"/>
              </a:rPr>
              <a:t>2</a:t>
            </a:r>
            <a:endParaRPr lang="en-US" sz="2026" dirty="0"/>
          </a:p>
        </p:txBody>
      </p:sp>
      <p:sp>
        <p:nvSpPr>
          <p:cNvPr id="17" name="Text 12"/>
          <p:cNvSpPr/>
          <p:nvPr/>
        </p:nvSpPr>
        <p:spPr>
          <a:xfrm>
            <a:off x="7287458" y="4831437"/>
            <a:ext cx="2144316" cy="268010"/>
          </a:xfrm>
          <a:prstGeom prst="rect">
            <a:avLst/>
          </a:prstGeom>
          <a:noFill/>
          <a:ln/>
        </p:spPr>
        <p:txBody>
          <a:bodyPr wrap="none" rtlCol="0" anchor="t"/>
          <a:lstStyle/>
          <a:p>
            <a:pPr algn="l" indent="0" marL="0">
              <a:lnSpc>
                <a:spcPts val="2111"/>
              </a:lnSpc>
              <a:buNone/>
            </a:pPr>
            <a:r>
              <a:rPr lang="en-US" sz="1688" dirty="0">
                <a:solidFill>
                  <a:srgbClr val="454240"/>
                </a:solidFill>
                <a:latin typeface="Libre Baskerville" pitchFamily="34" charset="0"/>
                <a:ea typeface="Libre Baskerville" pitchFamily="34" charset="-122"/>
                <a:cs typeface="Libre Baskerville" pitchFamily="34" charset="-120"/>
              </a:rPr>
              <a:t>Fine-tuning</a:t>
            </a:r>
            <a:endParaRPr lang="en-US" sz="1688" dirty="0"/>
          </a:p>
        </p:txBody>
      </p:sp>
      <p:sp>
        <p:nvSpPr>
          <p:cNvPr id="18" name="Text 13"/>
          <p:cNvSpPr/>
          <p:nvPr/>
        </p:nvSpPr>
        <p:spPr>
          <a:xfrm>
            <a:off x="7287458" y="5202317"/>
            <a:ext cx="6742628" cy="548878"/>
          </a:xfrm>
          <a:prstGeom prst="rect">
            <a:avLst/>
          </a:prstGeom>
          <a:noFill/>
          <a:ln/>
        </p:spPr>
        <p:txBody>
          <a:bodyPr wrap="square" rtlCol="0" anchor="t"/>
          <a:lstStyle/>
          <a:p>
            <a:pPr algn="l" indent="0" marL="0">
              <a:lnSpc>
                <a:spcPts val="2161"/>
              </a:lnSpc>
              <a:buNone/>
            </a:pPr>
            <a:r>
              <a:rPr lang="en-US" sz="1351" dirty="0">
                <a:solidFill>
                  <a:srgbClr val="454240"/>
                </a:solidFill>
                <a:latin typeface="DM Sans" pitchFamily="34" charset="0"/>
                <a:ea typeface="DM Sans" pitchFamily="34" charset="-122"/>
                <a:cs typeface="DM Sans" pitchFamily="34" charset="-120"/>
              </a:rPr>
              <a:t>Train the model on a specific dataset to improve its performance on a particular task.</a:t>
            </a:r>
            <a:endParaRPr lang="en-US" sz="1351" dirty="0"/>
          </a:p>
        </p:txBody>
      </p:sp>
      <p:sp>
        <p:nvSpPr>
          <p:cNvPr id="19" name="Shape 14"/>
          <p:cNvSpPr/>
          <p:nvPr/>
        </p:nvSpPr>
        <p:spPr>
          <a:xfrm>
            <a:off x="6536948" y="6469142"/>
            <a:ext cx="600313" cy="21431"/>
          </a:xfrm>
          <a:prstGeom prst="roundRect">
            <a:avLst>
              <a:gd name="adj" fmla="val 336201"/>
            </a:avLst>
          </a:prstGeom>
          <a:solidFill>
            <a:srgbClr val="DDD3BA"/>
          </a:solidFill>
          <a:ln/>
        </p:spPr>
      </p:sp>
      <p:sp>
        <p:nvSpPr>
          <p:cNvPr id="20" name="Shape 15"/>
          <p:cNvSpPr/>
          <p:nvPr/>
        </p:nvSpPr>
        <p:spPr>
          <a:xfrm>
            <a:off x="6151066" y="6286976"/>
            <a:ext cx="385882" cy="385882"/>
          </a:xfrm>
          <a:prstGeom prst="roundRect">
            <a:avLst>
              <a:gd name="adj" fmla="val 18672"/>
            </a:avLst>
          </a:prstGeom>
          <a:solidFill>
            <a:srgbClr val="F7EDD4"/>
          </a:solidFill>
          <a:ln w="7620">
            <a:solidFill>
              <a:srgbClr val="DDD3BA"/>
            </a:solidFill>
            <a:prstDash val="solid"/>
          </a:ln>
        </p:spPr>
      </p:sp>
      <p:sp>
        <p:nvSpPr>
          <p:cNvPr id="21" name="Text 16"/>
          <p:cNvSpPr/>
          <p:nvPr/>
        </p:nvSpPr>
        <p:spPr>
          <a:xfrm>
            <a:off x="6264771" y="6351270"/>
            <a:ext cx="158472" cy="257294"/>
          </a:xfrm>
          <a:prstGeom prst="rect">
            <a:avLst/>
          </a:prstGeom>
          <a:noFill/>
          <a:ln/>
        </p:spPr>
        <p:txBody>
          <a:bodyPr wrap="none" rtlCol="0" anchor="t"/>
          <a:lstStyle/>
          <a:p>
            <a:pPr algn="ctr" indent="0" marL="0">
              <a:lnSpc>
                <a:spcPts val="2026"/>
              </a:lnSpc>
              <a:buNone/>
            </a:pPr>
            <a:r>
              <a:rPr lang="en-US" sz="2026" dirty="0">
                <a:solidFill>
                  <a:srgbClr val="454240"/>
                </a:solidFill>
                <a:latin typeface="Libre Baskerville" pitchFamily="34" charset="0"/>
                <a:ea typeface="Libre Baskerville" pitchFamily="34" charset="-122"/>
                <a:cs typeface="Libre Baskerville" pitchFamily="34" charset="-120"/>
              </a:rPr>
              <a:t>3</a:t>
            </a:r>
            <a:endParaRPr lang="en-US" sz="2026" dirty="0"/>
          </a:p>
        </p:txBody>
      </p:sp>
      <p:sp>
        <p:nvSpPr>
          <p:cNvPr id="22" name="Text 17"/>
          <p:cNvSpPr/>
          <p:nvPr/>
        </p:nvSpPr>
        <p:spPr>
          <a:xfrm>
            <a:off x="7287458" y="6265545"/>
            <a:ext cx="2144316" cy="268010"/>
          </a:xfrm>
          <a:prstGeom prst="rect">
            <a:avLst/>
          </a:prstGeom>
          <a:noFill/>
          <a:ln/>
        </p:spPr>
        <p:txBody>
          <a:bodyPr wrap="none" rtlCol="0" anchor="t"/>
          <a:lstStyle/>
          <a:p>
            <a:pPr algn="l" indent="0" marL="0">
              <a:lnSpc>
                <a:spcPts val="2111"/>
              </a:lnSpc>
              <a:buNone/>
            </a:pPr>
            <a:r>
              <a:rPr lang="en-US" sz="1688" dirty="0">
                <a:solidFill>
                  <a:srgbClr val="454240"/>
                </a:solidFill>
                <a:latin typeface="Libre Baskerville" pitchFamily="34" charset="0"/>
                <a:ea typeface="Libre Baskerville" pitchFamily="34" charset="-122"/>
                <a:cs typeface="Libre Baskerville" pitchFamily="34" charset="-120"/>
              </a:rPr>
              <a:t>Deployment</a:t>
            </a:r>
            <a:endParaRPr lang="en-US" sz="1688" dirty="0"/>
          </a:p>
        </p:txBody>
      </p:sp>
      <p:sp>
        <p:nvSpPr>
          <p:cNvPr id="23" name="Text 18"/>
          <p:cNvSpPr/>
          <p:nvPr/>
        </p:nvSpPr>
        <p:spPr>
          <a:xfrm>
            <a:off x="7287458" y="6636425"/>
            <a:ext cx="6742628" cy="274439"/>
          </a:xfrm>
          <a:prstGeom prst="rect">
            <a:avLst/>
          </a:prstGeom>
          <a:noFill/>
          <a:ln/>
        </p:spPr>
        <p:txBody>
          <a:bodyPr wrap="none" rtlCol="0" anchor="t"/>
          <a:lstStyle/>
          <a:p>
            <a:pPr algn="l" indent="0" marL="0">
              <a:lnSpc>
                <a:spcPts val="2161"/>
              </a:lnSpc>
              <a:buNone/>
            </a:pPr>
            <a:r>
              <a:rPr lang="en-US" sz="1351" dirty="0">
                <a:solidFill>
                  <a:srgbClr val="454240"/>
                </a:solidFill>
                <a:latin typeface="DM Sans" pitchFamily="34" charset="0"/>
                <a:ea typeface="DM Sans" pitchFamily="34" charset="-122"/>
                <a:cs typeface="DM Sans" pitchFamily="34" charset="-120"/>
              </a:rPr>
              <a:t>Deploy the fine-tuned model on an Intel AI Laptop for optimized inference.</a:t>
            </a:r>
            <a:endParaRPr lang="en-US" sz="1351" dirty="0"/>
          </a:p>
        </p:txBody>
      </p:sp>
      <p:pic>
        <p:nvPicPr>
          <p:cNvPr id="2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46936" y="2450663"/>
            <a:ext cx="4992410" cy="3328273"/>
          </a:xfrm>
          <a:prstGeom prst="rect">
            <a:avLst/>
          </a:prstGeom>
        </p:spPr>
      </p:pic>
      <p:sp>
        <p:nvSpPr>
          <p:cNvPr id="6" name="Text 1"/>
          <p:cNvSpPr/>
          <p:nvPr/>
        </p:nvSpPr>
        <p:spPr>
          <a:xfrm>
            <a:off x="6177796" y="702231"/>
            <a:ext cx="4938951" cy="617339"/>
          </a:xfrm>
          <a:prstGeom prst="rect">
            <a:avLst/>
          </a:prstGeom>
          <a:noFill/>
          <a:ln/>
        </p:spPr>
        <p:txBody>
          <a:bodyPr wrap="none" rtlCol="0" anchor="t"/>
          <a:lstStyle/>
          <a:p>
            <a:pPr indent="0" marL="0">
              <a:lnSpc>
                <a:spcPts val="4861"/>
              </a:lnSpc>
              <a:buNone/>
            </a:pPr>
            <a:r>
              <a:rPr lang="en-US" sz="3889" dirty="0">
                <a:solidFill>
                  <a:srgbClr val="5C4E3D"/>
                </a:solidFill>
                <a:latin typeface="Libre Baskerville" pitchFamily="34" charset="0"/>
                <a:ea typeface="Libre Baskerville" pitchFamily="34" charset="-122"/>
                <a:cs typeface="Libre Baskerville" pitchFamily="34" charset="-120"/>
              </a:rPr>
              <a:t>Building a chatbot</a:t>
            </a:r>
            <a:endParaRPr lang="en-US" sz="3889" dirty="0"/>
          </a:p>
        </p:txBody>
      </p:sp>
      <p:sp>
        <p:nvSpPr>
          <p:cNvPr id="7" name="Text 2"/>
          <p:cNvSpPr/>
          <p:nvPr/>
        </p:nvSpPr>
        <p:spPr>
          <a:xfrm>
            <a:off x="6177796" y="1615797"/>
            <a:ext cx="7761208" cy="947976"/>
          </a:xfrm>
          <a:prstGeom prst="rect">
            <a:avLst/>
          </a:prstGeom>
          <a:noFill/>
          <a:ln/>
        </p:spPr>
        <p:txBody>
          <a:bodyPr wrap="square" rtlCol="0" anchor="t"/>
          <a:lstStyle/>
          <a:p>
            <a:pPr indent="0" marL="0">
              <a:lnSpc>
                <a:spcPts val="2489"/>
              </a:lnSpc>
              <a:buNone/>
            </a:pPr>
            <a:r>
              <a:rPr lang="en-US" sz="1556" dirty="0">
                <a:solidFill>
                  <a:srgbClr val="454240"/>
                </a:solidFill>
                <a:latin typeface="DM Sans" pitchFamily="34" charset="0"/>
                <a:ea typeface="DM Sans" pitchFamily="34" charset="-122"/>
                <a:cs typeface="DM Sans" pitchFamily="34" charset="-120"/>
              </a:rPr>
              <a:t>A chatbot can be built using a fine-tuned LLM. The model learns from training data and can generate natural language responses to user queries. Intel AI Laptops provide the computational power to run and optimize chatbot applications.</a:t>
            </a:r>
            <a:endParaRPr lang="en-US" sz="1556" dirty="0"/>
          </a:p>
        </p:txBody>
      </p:sp>
      <p:pic>
        <p:nvPicPr>
          <p:cNvPr id="8" name="Image 3" descr="preencoded.png">    </p:cNvPr>
          <p:cNvPicPr>
            <a:picLocks noChangeAspect="1"/>
          </p:cNvPicPr>
          <p:nvPr/>
        </p:nvPicPr>
        <p:blipFill>
          <a:blip r:embed="rId4"/>
          <a:stretch>
            <a:fillRect/>
          </a:stretch>
        </p:blipFill>
        <p:spPr>
          <a:xfrm>
            <a:off x="6177796" y="2785943"/>
            <a:ext cx="987742" cy="1580436"/>
          </a:xfrm>
          <a:prstGeom prst="rect">
            <a:avLst/>
          </a:prstGeom>
        </p:spPr>
      </p:pic>
      <p:sp>
        <p:nvSpPr>
          <p:cNvPr id="9" name="Text 3"/>
          <p:cNvSpPr/>
          <p:nvPr/>
        </p:nvSpPr>
        <p:spPr>
          <a:xfrm>
            <a:off x="7461766" y="2983468"/>
            <a:ext cx="2469475" cy="308610"/>
          </a:xfrm>
          <a:prstGeom prst="rect">
            <a:avLst/>
          </a:prstGeom>
          <a:noFill/>
          <a:ln/>
        </p:spPr>
        <p:txBody>
          <a:bodyPr wrap="none" rtlCol="0" anchor="t"/>
          <a:lstStyle/>
          <a:p>
            <a:pPr algn="l" indent="0" marL="0">
              <a:lnSpc>
                <a:spcPts val="2431"/>
              </a:lnSpc>
              <a:buNone/>
            </a:pPr>
            <a:r>
              <a:rPr lang="en-US" sz="1944" dirty="0">
                <a:solidFill>
                  <a:srgbClr val="454240"/>
                </a:solidFill>
                <a:latin typeface="Libre Baskerville" pitchFamily="34" charset="0"/>
                <a:ea typeface="Libre Baskerville" pitchFamily="34" charset="-122"/>
                <a:cs typeface="Libre Baskerville" pitchFamily="34" charset="-120"/>
              </a:rPr>
              <a:t>Data Collection</a:t>
            </a:r>
            <a:endParaRPr lang="en-US" sz="1944" dirty="0"/>
          </a:p>
        </p:txBody>
      </p:sp>
      <p:sp>
        <p:nvSpPr>
          <p:cNvPr id="10" name="Text 4"/>
          <p:cNvSpPr/>
          <p:nvPr/>
        </p:nvSpPr>
        <p:spPr>
          <a:xfrm>
            <a:off x="7461766" y="3410545"/>
            <a:ext cx="6477238" cy="315992"/>
          </a:xfrm>
          <a:prstGeom prst="rect">
            <a:avLst/>
          </a:prstGeom>
          <a:noFill/>
          <a:ln/>
        </p:spPr>
        <p:txBody>
          <a:bodyPr wrap="none" rtlCol="0" anchor="t"/>
          <a:lstStyle/>
          <a:p>
            <a:pPr algn="l" indent="0" marL="0">
              <a:lnSpc>
                <a:spcPts val="2489"/>
              </a:lnSpc>
              <a:buNone/>
            </a:pPr>
            <a:r>
              <a:rPr lang="en-US" sz="1556" dirty="0">
                <a:solidFill>
                  <a:srgbClr val="454240"/>
                </a:solidFill>
                <a:latin typeface="DM Sans" pitchFamily="34" charset="0"/>
                <a:ea typeface="DM Sans" pitchFamily="34" charset="-122"/>
                <a:cs typeface="DM Sans" pitchFamily="34" charset="-120"/>
              </a:rPr>
              <a:t>Gather training data that reflects the chatbot's intended use case.</a:t>
            </a:r>
            <a:endParaRPr lang="en-US" sz="1556" dirty="0"/>
          </a:p>
        </p:txBody>
      </p:sp>
      <p:pic>
        <p:nvPicPr>
          <p:cNvPr id="11" name="Image 4" descr="preencoded.png">    </p:cNvPr>
          <p:cNvPicPr>
            <a:picLocks noChangeAspect="1"/>
          </p:cNvPicPr>
          <p:nvPr/>
        </p:nvPicPr>
        <p:blipFill>
          <a:blip r:embed="rId5"/>
          <a:stretch>
            <a:fillRect/>
          </a:stretch>
        </p:blipFill>
        <p:spPr>
          <a:xfrm>
            <a:off x="6177796" y="4366379"/>
            <a:ext cx="987742" cy="1580436"/>
          </a:xfrm>
          <a:prstGeom prst="rect">
            <a:avLst/>
          </a:prstGeom>
        </p:spPr>
      </p:pic>
      <p:sp>
        <p:nvSpPr>
          <p:cNvPr id="12" name="Text 5"/>
          <p:cNvSpPr/>
          <p:nvPr/>
        </p:nvSpPr>
        <p:spPr>
          <a:xfrm>
            <a:off x="7461766" y="4563904"/>
            <a:ext cx="2469475" cy="308610"/>
          </a:xfrm>
          <a:prstGeom prst="rect">
            <a:avLst/>
          </a:prstGeom>
          <a:noFill/>
          <a:ln/>
        </p:spPr>
        <p:txBody>
          <a:bodyPr wrap="none" rtlCol="0" anchor="t"/>
          <a:lstStyle/>
          <a:p>
            <a:pPr algn="l" indent="0" marL="0">
              <a:lnSpc>
                <a:spcPts val="2431"/>
              </a:lnSpc>
              <a:buNone/>
            </a:pPr>
            <a:r>
              <a:rPr lang="en-US" sz="1944" dirty="0">
                <a:solidFill>
                  <a:srgbClr val="454240"/>
                </a:solidFill>
                <a:latin typeface="Libre Baskerville" pitchFamily="34" charset="0"/>
                <a:ea typeface="Libre Baskerville" pitchFamily="34" charset="-122"/>
                <a:cs typeface="Libre Baskerville" pitchFamily="34" charset="-120"/>
              </a:rPr>
              <a:t>Model Fine-tuning</a:t>
            </a:r>
            <a:endParaRPr lang="en-US" sz="1944" dirty="0"/>
          </a:p>
        </p:txBody>
      </p:sp>
      <p:sp>
        <p:nvSpPr>
          <p:cNvPr id="13" name="Text 6"/>
          <p:cNvSpPr/>
          <p:nvPr/>
        </p:nvSpPr>
        <p:spPr>
          <a:xfrm>
            <a:off x="7461766" y="4990981"/>
            <a:ext cx="6477238" cy="315992"/>
          </a:xfrm>
          <a:prstGeom prst="rect">
            <a:avLst/>
          </a:prstGeom>
          <a:noFill/>
          <a:ln/>
        </p:spPr>
        <p:txBody>
          <a:bodyPr wrap="none" rtlCol="0" anchor="t"/>
          <a:lstStyle/>
          <a:p>
            <a:pPr algn="l" indent="0" marL="0">
              <a:lnSpc>
                <a:spcPts val="2489"/>
              </a:lnSpc>
              <a:buNone/>
            </a:pPr>
            <a:r>
              <a:rPr lang="en-US" sz="1556" dirty="0">
                <a:solidFill>
                  <a:srgbClr val="454240"/>
                </a:solidFill>
                <a:latin typeface="DM Sans" pitchFamily="34" charset="0"/>
                <a:ea typeface="DM Sans" pitchFamily="34" charset="-122"/>
                <a:cs typeface="DM Sans" pitchFamily="34" charset="-120"/>
              </a:rPr>
              <a:t>Fine-tune an LLM on the collected data using Intel</a:t>
            </a:r>
            <a:pPr algn="l" indent="0" marL="0">
              <a:lnSpc>
                <a:spcPts val="2489"/>
              </a:lnSpc>
              <a:buNone/>
            </a:pPr>
            <a:r>
              <a:rPr lang="en-US" sz="1556" dirty="0">
                <a:solidFill>
                  <a:srgbClr val="000000"/>
                </a:solidFill>
                <a:latin typeface="DM Sans" pitchFamily="34" charset="0"/>
                <a:ea typeface="DM Sans" pitchFamily="34" charset="-122"/>
                <a:cs typeface="DM Sans" pitchFamily="34" charset="-120"/>
              </a:rPr>
              <a:t>®</a:t>
            </a:r>
            <a:pPr algn="l" indent="0" marL="0">
              <a:lnSpc>
                <a:spcPts val="2489"/>
              </a:lnSpc>
              <a:buNone/>
            </a:pPr>
            <a:r>
              <a:rPr lang="en-US" sz="1556" dirty="0">
                <a:solidFill>
                  <a:srgbClr val="454240"/>
                </a:solidFill>
                <a:latin typeface="DM Sans" pitchFamily="34" charset="0"/>
                <a:ea typeface="DM Sans" pitchFamily="34" charset="-122"/>
                <a:cs typeface="DM Sans" pitchFamily="34" charset="-120"/>
              </a:rPr>
              <a:t> OpenVINO</a:t>
            </a:r>
            <a:pPr algn="l" indent="0" marL="0">
              <a:lnSpc>
                <a:spcPts val="2489"/>
              </a:lnSpc>
              <a:buNone/>
            </a:pPr>
            <a:r>
              <a:rPr lang="en-US" sz="1556" dirty="0">
                <a:solidFill>
                  <a:srgbClr val="000000"/>
                </a:solidFill>
                <a:latin typeface="DM Sans" pitchFamily="34" charset="0"/>
                <a:ea typeface="DM Sans" pitchFamily="34" charset="-122"/>
                <a:cs typeface="DM Sans" pitchFamily="34" charset="-120"/>
              </a:rPr>
              <a:t>™</a:t>
            </a:r>
            <a:pPr algn="l" indent="0" marL="0">
              <a:lnSpc>
                <a:spcPts val="2489"/>
              </a:lnSpc>
              <a:buNone/>
            </a:pPr>
            <a:r>
              <a:rPr lang="en-US" sz="1556" dirty="0">
                <a:solidFill>
                  <a:srgbClr val="454240"/>
                </a:solidFill>
                <a:latin typeface="DM Sans" pitchFamily="34" charset="0"/>
                <a:ea typeface="DM Sans" pitchFamily="34" charset="-122"/>
                <a:cs typeface="DM Sans" pitchFamily="34" charset="-120"/>
              </a:rPr>
              <a:t>.</a:t>
            </a:r>
            <a:endParaRPr lang="en-US" sz="1556" dirty="0"/>
          </a:p>
        </p:txBody>
      </p:sp>
      <p:pic>
        <p:nvPicPr>
          <p:cNvPr id="14" name="Image 5" descr="preencoded.png">    </p:cNvPr>
          <p:cNvPicPr>
            <a:picLocks noChangeAspect="1"/>
          </p:cNvPicPr>
          <p:nvPr/>
        </p:nvPicPr>
        <p:blipFill>
          <a:blip r:embed="rId6"/>
          <a:stretch>
            <a:fillRect/>
          </a:stretch>
        </p:blipFill>
        <p:spPr>
          <a:xfrm>
            <a:off x="6177796" y="5946815"/>
            <a:ext cx="987742" cy="1580436"/>
          </a:xfrm>
          <a:prstGeom prst="rect">
            <a:avLst/>
          </a:prstGeom>
        </p:spPr>
      </p:pic>
      <p:sp>
        <p:nvSpPr>
          <p:cNvPr id="15" name="Text 7"/>
          <p:cNvSpPr/>
          <p:nvPr/>
        </p:nvSpPr>
        <p:spPr>
          <a:xfrm>
            <a:off x="7461766" y="6144339"/>
            <a:ext cx="2503289" cy="308610"/>
          </a:xfrm>
          <a:prstGeom prst="rect">
            <a:avLst/>
          </a:prstGeom>
          <a:noFill/>
          <a:ln/>
        </p:spPr>
        <p:txBody>
          <a:bodyPr wrap="none" rtlCol="0" anchor="t"/>
          <a:lstStyle/>
          <a:p>
            <a:pPr algn="l" indent="0" marL="0">
              <a:lnSpc>
                <a:spcPts val="2431"/>
              </a:lnSpc>
              <a:buNone/>
            </a:pPr>
            <a:r>
              <a:rPr lang="en-US" sz="1944" dirty="0">
                <a:solidFill>
                  <a:srgbClr val="454240"/>
                </a:solidFill>
                <a:latin typeface="Libre Baskerville" pitchFamily="34" charset="0"/>
                <a:ea typeface="Libre Baskerville" pitchFamily="34" charset="-122"/>
                <a:cs typeface="Libre Baskerville" pitchFamily="34" charset="-120"/>
              </a:rPr>
              <a:t>Chatbot Integration</a:t>
            </a:r>
            <a:endParaRPr lang="en-US" sz="1944" dirty="0"/>
          </a:p>
        </p:txBody>
      </p:sp>
      <p:sp>
        <p:nvSpPr>
          <p:cNvPr id="16" name="Text 8"/>
          <p:cNvSpPr/>
          <p:nvPr/>
        </p:nvSpPr>
        <p:spPr>
          <a:xfrm>
            <a:off x="7461766" y="6571417"/>
            <a:ext cx="6477238" cy="315992"/>
          </a:xfrm>
          <a:prstGeom prst="rect">
            <a:avLst/>
          </a:prstGeom>
          <a:noFill/>
          <a:ln/>
        </p:spPr>
        <p:txBody>
          <a:bodyPr wrap="none" rtlCol="0" anchor="t"/>
          <a:lstStyle/>
          <a:p>
            <a:pPr algn="l" indent="0" marL="0">
              <a:lnSpc>
                <a:spcPts val="2489"/>
              </a:lnSpc>
              <a:buNone/>
            </a:pPr>
            <a:r>
              <a:rPr lang="en-US" sz="1556" dirty="0">
                <a:solidFill>
                  <a:srgbClr val="454240"/>
                </a:solidFill>
                <a:latin typeface="DM Sans" pitchFamily="34" charset="0"/>
                <a:ea typeface="DM Sans" pitchFamily="34" charset="-122"/>
                <a:cs typeface="DM Sans" pitchFamily="34" charset="-120"/>
              </a:rPr>
              <a:t>Integrate the fine-tuned model into a chatbot framework.</a:t>
            </a:r>
            <a:endParaRPr lang="en-US" sz="1556" dirty="0"/>
          </a:p>
        </p:txBody>
      </p:sp>
      <p:pic>
        <p:nvPicPr>
          <p:cNvPr id="17"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
        <p:nvSpPr>
          <p:cNvPr id="4" name="Text 1"/>
          <p:cNvSpPr/>
          <p:nvPr/>
        </p:nvSpPr>
        <p:spPr>
          <a:xfrm>
            <a:off x="793790" y="1811298"/>
            <a:ext cx="10611564" cy="708779"/>
          </a:xfrm>
          <a:prstGeom prst="rect">
            <a:avLst/>
          </a:prstGeom>
          <a:noFill/>
          <a:ln/>
        </p:spPr>
        <p:txBody>
          <a:bodyPr wrap="none" rtlCol="0" anchor="t"/>
          <a:lstStyle/>
          <a:p>
            <a:pPr indent="0" marL="0">
              <a:lnSpc>
                <a:spcPts val="5581"/>
              </a:lnSpc>
              <a:buNone/>
            </a:pPr>
            <a:r>
              <a:rPr lang="en-US" sz="4465" dirty="0">
                <a:solidFill>
                  <a:srgbClr val="5C4E3D"/>
                </a:solidFill>
                <a:latin typeface="Libre Baskerville" pitchFamily="34" charset="0"/>
                <a:ea typeface="Libre Baskerville" pitchFamily="34" charset="-122"/>
                <a:cs typeface="Libre Baskerville" pitchFamily="34" charset="-120"/>
              </a:rPr>
              <a:t>Advantages of using Intel AI Laptops</a:t>
            </a:r>
            <a:endParaRPr lang="en-US" sz="4465" dirty="0"/>
          </a:p>
        </p:txBody>
      </p:sp>
      <p:sp>
        <p:nvSpPr>
          <p:cNvPr id="5" name="Text 2"/>
          <p:cNvSpPr/>
          <p:nvPr/>
        </p:nvSpPr>
        <p:spPr>
          <a:xfrm>
            <a:off x="793790" y="2973705"/>
            <a:ext cx="13042821" cy="1088708"/>
          </a:xfrm>
          <a:prstGeom prst="rect">
            <a:avLst/>
          </a:prstGeom>
          <a:noFill/>
          <a:ln/>
        </p:spPr>
        <p:txBody>
          <a:bodyPr wrap="square" rtlCol="0" anchor="t"/>
          <a:lstStyle/>
          <a:p>
            <a:pPr indent="0" marL="0">
              <a:lnSpc>
                <a:spcPts val="2858"/>
              </a:lnSpc>
              <a:buNone/>
            </a:pPr>
            <a:r>
              <a:rPr lang="en-US" sz="1786" dirty="0">
                <a:solidFill>
                  <a:srgbClr val="454240"/>
                </a:solidFill>
                <a:latin typeface="DM Sans" pitchFamily="34" charset="0"/>
                <a:ea typeface="DM Sans" pitchFamily="34" charset="-122"/>
                <a:cs typeface="DM Sans" pitchFamily="34" charset="-120"/>
              </a:rPr>
              <a:t>Intel AI Laptops offer several benefits for GenAI development. They provide a balance of performance and portability, making them ideal for developers on the go. The laptops are also equipped with the necessary software and tools for building and deploying GenAI applications.</a:t>
            </a:r>
            <a:endParaRPr lang="en-US" sz="1786" dirty="0"/>
          </a:p>
        </p:txBody>
      </p:sp>
      <p:sp>
        <p:nvSpPr>
          <p:cNvPr id="6" name="Text 3"/>
          <p:cNvSpPr/>
          <p:nvPr/>
        </p:nvSpPr>
        <p:spPr>
          <a:xfrm>
            <a:off x="793790" y="4544378"/>
            <a:ext cx="2835235" cy="354330"/>
          </a:xfrm>
          <a:prstGeom prst="rect">
            <a:avLst/>
          </a:prstGeom>
          <a:noFill/>
          <a:ln/>
        </p:spPr>
        <p:txBody>
          <a:bodyPr wrap="none" rtlCol="0" anchor="t"/>
          <a:lstStyle/>
          <a:p>
            <a:pPr indent="0" marL="0">
              <a:lnSpc>
                <a:spcPts val="2791"/>
              </a:lnSpc>
              <a:buNone/>
            </a:pPr>
            <a:r>
              <a:rPr lang="en-US" sz="2233" dirty="0">
                <a:solidFill>
                  <a:srgbClr val="5C4E3D"/>
                </a:solidFill>
                <a:latin typeface="Libre Baskerville" pitchFamily="34" charset="0"/>
                <a:ea typeface="Libre Baskerville" pitchFamily="34" charset="-122"/>
                <a:cs typeface="Libre Baskerville" pitchFamily="34" charset="-120"/>
              </a:rPr>
              <a:t>Performance</a:t>
            </a:r>
            <a:endParaRPr lang="en-US" sz="2233" dirty="0"/>
          </a:p>
        </p:txBody>
      </p:sp>
      <p:sp>
        <p:nvSpPr>
          <p:cNvPr id="7" name="Text 4"/>
          <p:cNvSpPr/>
          <p:nvPr/>
        </p:nvSpPr>
        <p:spPr>
          <a:xfrm>
            <a:off x="793790" y="5125522"/>
            <a:ext cx="3978116" cy="725805"/>
          </a:xfrm>
          <a:prstGeom prst="rect">
            <a:avLst/>
          </a:prstGeom>
          <a:noFill/>
          <a:ln/>
        </p:spPr>
        <p:txBody>
          <a:bodyPr wrap="square" rtlCol="0" anchor="t"/>
          <a:lstStyle/>
          <a:p>
            <a:pPr indent="0" marL="0">
              <a:lnSpc>
                <a:spcPts val="2858"/>
              </a:lnSpc>
              <a:buNone/>
            </a:pPr>
            <a:r>
              <a:rPr lang="en-US" sz="1786" dirty="0">
                <a:solidFill>
                  <a:srgbClr val="454240"/>
                </a:solidFill>
                <a:latin typeface="DM Sans" pitchFamily="34" charset="0"/>
                <a:ea typeface="DM Sans" pitchFamily="34" charset="-122"/>
                <a:cs typeface="DM Sans" pitchFamily="34" charset="-120"/>
              </a:rPr>
              <a:t>Powerful processors and GPUs for handling complex AI workloads.</a:t>
            </a:r>
            <a:endParaRPr lang="en-US" sz="1786" dirty="0"/>
          </a:p>
        </p:txBody>
      </p:sp>
      <p:sp>
        <p:nvSpPr>
          <p:cNvPr id="8" name="Text 5"/>
          <p:cNvSpPr/>
          <p:nvPr/>
        </p:nvSpPr>
        <p:spPr>
          <a:xfrm>
            <a:off x="5332928" y="4544378"/>
            <a:ext cx="2835235" cy="354330"/>
          </a:xfrm>
          <a:prstGeom prst="rect">
            <a:avLst/>
          </a:prstGeom>
          <a:noFill/>
          <a:ln/>
        </p:spPr>
        <p:txBody>
          <a:bodyPr wrap="none" rtlCol="0" anchor="t"/>
          <a:lstStyle/>
          <a:p>
            <a:pPr indent="0" marL="0">
              <a:lnSpc>
                <a:spcPts val="2791"/>
              </a:lnSpc>
              <a:buNone/>
            </a:pPr>
            <a:r>
              <a:rPr lang="en-US" sz="2233" dirty="0">
                <a:solidFill>
                  <a:srgbClr val="5C4E3D"/>
                </a:solidFill>
                <a:latin typeface="Libre Baskerville" pitchFamily="34" charset="0"/>
                <a:ea typeface="Libre Baskerville" pitchFamily="34" charset="-122"/>
                <a:cs typeface="Libre Baskerville" pitchFamily="34" charset="-120"/>
              </a:rPr>
              <a:t>Portability</a:t>
            </a:r>
            <a:endParaRPr lang="en-US" sz="2233" dirty="0"/>
          </a:p>
        </p:txBody>
      </p:sp>
      <p:sp>
        <p:nvSpPr>
          <p:cNvPr id="9" name="Text 6"/>
          <p:cNvSpPr/>
          <p:nvPr/>
        </p:nvSpPr>
        <p:spPr>
          <a:xfrm>
            <a:off x="5332928" y="5125522"/>
            <a:ext cx="3978116" cy="1088708"/>
          </a:xfrm>
          <a:prstGeom prst="rect">
            <a:avLst/>
          </a:prstGeom>
          <a:noFill/>
          <a:ln/>
        </p:spPr>
        <p:txBody>
          <a:bodyPr wrap="square" rtlCol="0" anchor="t"/>
          <a:lstStyle/>
          <a:p>
            <a:pPr indent="0" marL="0">
              <a:lnSpc>
                <a:spcPts val="2858"/>
              </a:lnSpc>
              <a:buNone/>
            </a:pPr>
            <a:r>
              <a:rPr lang="en-US" sz="1786" dirty="0">
                <a:solidFill>
                  <a:srgbClr val="454240"/>
                </a:solidFill>
                <a:latin typeface="DM Sans" pitchFamily="34" charset="0"/>
                <a:ea typeface="DM Sans" pitchFamily="34" charset="-122"/>
                <a:cs typeface="DM Sans" pitchFamily="34" charset="-120"/>
              </a:rPr>
              <a:t>Lightweight and compact design for on-the-go development and deployment.</a:t>
            </a:r>
            <a:endParaRPr lang="en-US" sz="1786" dirty="0"/>
          </a:p>
        </p:txBody>
      </p:sp>
      <p:sp>
        <p:nvSpPr>
          <p:cNvPr id="10" name="Text 7"/>
          <p:cNvSpPr/>
          <p:nvPr/>
        </p:nvSpPr>
        <p:spPr>
          <a:xfrm>
            <a:off x="9872067" y="4544378"/>
            <a:ext cx="2835235" cy="354330"/>
          </a:xfrm>
          <a:prstGeom prst="rect">
            <a:avLst/>
          </a:prstGeom>
          <a:noFill/>
          <a:ln/>
        </p:spPr>
        <p:txBody>
          <a:bodyPr wrap="none" rtlCol="0" anchor="t"/>
          <a:lstStyle/>
          <a:p>
            <a:pPr indent="0" marL="0">
              <a:lnSpc>
                <a:spcPts val="2791"/>
              </a:lnSpc>
              <a:buNone/>
            </a:pPr>
            <a:r>
              <a:rPr lang="en-US" sz="2233" dirty="0">
                <a:solidFill>
                  <a:srgbClr val="5C4E3D"/>
                </a:solidFill>
                <a:latin typeface="Libre Baskerville" pitchFamily="34" charset="0"/>
                <a:ea typeface="Libre Baskerville" pitchFamily="34" charset="-122"/>
                <a:cs typeface="Libre Baskerville" pitchFamily="34" charset="-120"/>
              </a:rPr>
              <a:t>Software</a:t>
            </a:r>
            <a:endParaRPr lang="en-US" sz="2233" dirty="0"/>
          </a:p>
        </p:txBody>
      </p:sp>
      <p:sp>
        <p:nvSpPr>
          <p:cNvPr id="11" name="Text 8"/>
          <p:cNvSpPr/>
          <p:nvPr/>
        </p:nvSpPr>
        <p:spPr>
          <a:xfrm>
            <a:off x="9872067" y="5125522"/>
            <a:ext cx="3978116" cy="725805"/>
          </a:xfrm>
          <a:prstGeom prst="rect">
            <a:avLst/>
          </a:prstGeom>
          <a:noFill/>
          <a:ln/>
        </p:spPr>
        <p:txBody>
          <a:bodyPr wrap="square" rtlCol="0" anchor="t"/>
          <a:lstStyle/>
          <a:p>
            <a:pPr indent="0" marL="0">
              <a:lnSpc>
                <a:spcPts val="2858"/>
              </a:lnSpc>
              <a:buNone/>
            </a:pPr>
            <a:r>
              <a:rPr lang="en-US" sz="1786" dirty="0">
                <a:solidFill>
                  <a:srgbClr val="454240"/>
                </a:solidFill>
                <a:latin typeface="DM Sans" pitchFamily="34" charset="0"/>
                <a:ea typeface="DM Sans" pitchFamily="34" charset="-122"/>
                <a:cs typeface="DM Sans" pitchFamily="34" charset="-120"/>
              </a:rPr>
              <a:t>Pre-installed software and drivers for easy GenAI development.</a:t>
            </a:r>
            <a:endParaRPr lang="en-US" sz="1786"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60271" y="2329101"/>
            <a:ext cx="4965740" cy="3571280"/>
          </a:xfrm>
          <a:prstGeom prst="rect">
            <a:avLst/>
          </a:prstGeom>
        </p:spPr>
      </p:pic>
      <p:sp>
        <p:nvSpPr>
          <p:cNvPr id="6" name="Text 1"/>
          <p:cNvSpPr/>
          <p:nvPr/>
        </p:nvSpPr>
        <p:spPr>
          <a:xfrm>
            <a:off x="6215420" y="897731"/>
            <a:ext cx="7685961" cy="1301829"/>
          </a:xfrm>
          <a:prstGeom prst="rect">
            <a:avLst/>
          </a:prstGeom>
          <a:noFill/>
          <a:ln/>
        </p:spPr>
        <p:txBody>
          <a:bodyPr wrap="square" rtlCol="0" anchor="t"/>
          <a:lstStyle/>
          <a:p>
            <a:pPr indent="0" marL="0">
              <a:lnSpc>
                <a:spcPts val="5126"/>
              </a:lnSpc>
              <a:buNone/>
            </a:pPr>
            <a:r>
              <a:rPr lang="en-US" sz="4101" dirty="0">
                <a:solidFill>
                  <a:srgbClr val="5C4E3D"/>
                </a:solidFill>
                <a:latin typeface="Libre Baskerville" pitchFamily="34" charset="0"/>
                <a:ea typeface="Libre Baskerville" pitchFamily="34" charset="-122"/>
                <a:cs typeface="Libre Baskerville" pitchFamily="34" charset="-120"/>
              </a:rPr>
              <a:t>Optimizing LLM inference on CPU</a:t>
            </a:r>
            <a:endParaRPr lang="en-US" sz="4101" dirty="0"/>
          </a:p>
        </p:txBody>
      </p:sp>
      <p:sp>
        <p:nvSpPr>
          <p:cNvPr id="7" name="Text 2"/>
          <p:cNvSpPr/>
          <p:nvPr/>
        </p:nvSpPr>
        <p:spPr>
          <a:xfrm>
            <a:off x="6215420" y="2511981"/>
            <a:ext cx="7685961" cy="1000125"/>
          </a:xfrm>
          <a:prstGeom prst="rect">
            <a:avLst/>
          </a:prstGeom>
          <a:noFill/>
          <a:ln/>
        </p:spPr>
        <p:txBody>
          <a:bodyPr wrap="square" rtlCol="0" anchor="t"/>
          <a:lstStyle/>
          <a:p>
            <a:pPr indent="0" marL="0">
              <a:lnSpc>
                <a:spcPts val="2624"/>
              </a:lnSpc>
              <a:buNone/>
            </a:pPr>
            <a:r>
              <a:rPr lang="en-US" sz="1640" dirty="0">
                <a:solidFill>
                  <a:srgbClr val="454240"/>
                </a:solidFill>
                <a:latin typeface="DM Sans" pitchFamily="34" charset="0"/>
                <a:ea typeface="DM Sans" pitchFamily="34" charset="-122"/>
                <a:cs typeface="DM Sans" pitchFamily="34" charset="-120"/>
              </a:rPr>
              <a:t>Optimizing LLM inference on CPUs involves techniques that enhance performance and efficiency. This can involve using specialized libraries, optimizing code, or utilizing hardware acceleration features.</a:t>
            </a:r>
            <a:endParaRPr lang="en-US" sz="1640" dirty="0"/>
          </a:p>
        </p:txBody>
      </p:sp>
      <p:sp>
        <p:nvSpPr>
          <p:cNvPr id="8" name="Shape 3"/>
          <p:cNvSpPr/>
          <p:nvPr/>
        </p:nvSpPr>
        <p:spPr>
          <a:xfrm>
            <a:off x="6215420" y="3980736"/>
            <a:ext cx="468630" cy="468630"/>
          </a:xfrm>
          <a:prstGeom prst="roundRect">
            <a:avLst>
              <a:gd name="adj" fmla="val 18669"/>
            </a:avLst>
          </a:prstGeom>
          <a:solidFill>
            <a:srgbClr val="F7EDD4"/>
          </a:solidFill>
          <a:ln w="7620">
            <a:solidFill>
              <a:srgbClr val="DDD3BA"/>
            </a:solidFill>
            <a:prstDash val="solid"/>
          </a:ln>
        </p:spPr>
      </p:sp>
      <p:sp>
        <p:nvSpPr>
          <p:cNvPr id="9" name="Text 4"/>
          <p:cNvSpPr/>
          <p:nvPr/>
        </p:nvSpPr>
        <p:spPr>
          <a:xfrm>
            <a:off x="6379964" y="4058841"/>
            <a:ext cx="139422" cy="312420"/>
          </a:xfrm>
          <a:prstGeom prst="rect">
            <a:avLst/>
          </a:prstGeom>
          <a:noFill/>
          <a:ln/>
        </p:spPr>
        <p:txBody>
          <a:bodyPr wrap="none" rtlCol="0" anchor="t"/>
          <a:lstStyle/>
          <a:p>
            <a:pPr algn="ctr" indent="0" marL="0">
              <a:lnSpc>
                <a:spcPts val="2460"/>
              </a:lnSpc>
              <a:buNone/>
            </a:pPr>
            <a:r>
              <a:rPr lang="en-US" sz="2460" dirty="0">
                <a:solidFill>
                  <a:srgbClr val="454240"/>
                </a:solidFill>
                <a:latin typeface="Libre Baskerville" pitchFamily="34" charset="0"/>
                <a:ea typeface="Libre Baskerville" pitchFamily="34" charset="-122"/>
                <a:cs typeface="Libre Baskerville" pitchFamily="34" charset="-120"/>
              </a:rPr>
              <a:t>1</a:t>
            </a:r>
            <a:endParaRPr lang="en-US" sz="2460" dirty="0"/>
          </a:p>
        </p:txBody>
      </p:sp>
      <p:sp>
        <p:nvSpPr>
          <p:cNvPr id="10" name="Text 5"/>
          <p:cNvSpPr/>
          <p:nvPr/>
        </p:nvSpPr>
        <p:spPr>
          <a:xfrm>
            <a:off x="6892290" y="3980736"/>
            <a:ext cx="3042404" cy="325398"/>
          </a:xfrm>
          <a:prstGeom prst="rect">
            <a:avLst/>
          </a:prstGeom>
          <a:noFill/>
          <a:ln/>
        </p:spPr>
        <p:txBody>
          <a:bodyPr wrap="none" rtlCol="0" anchor="t"/>
          <a:lstStyle/>
          <a:p>
            <a:pPr indent="0" marL="0">
              <a:lnSpc>
                <a:spcPts val="2563"/>
              </a:lnSpc>
              <a:buNone/>
            </a:pPr>
            <a:r>
              <a:rPr lang="en-US" sz="2050" dirty="0">
                <a:solidFill>
                  <a:srgbClr val="454240"/>
                </a:solidFill>
                <a:latin typeface="Libre Baskerville" pitchFamily="34" charset="0"/>
                <a:ea typeface="Libre Baskerville" pitchFamily="34" charset="-122"/>
                <a:cs typeface="Libre Baskerville" pitchFamily="34" charset="-120"/>
              </a:rPr>
              <a:t>Hardware Acceleration</a:t>
            </a:r>
            <a:endParaRPr lang="en-US" sz="2050" dirty="0"/>
          </a:p>
        </p:txBody>
      </p:sp>
      <p:sp>
        <p:nvSpPr>
          <p:cNvPr id="11" name="Text 6"/>
          <p:cNvSpPr/>
          <p:nvPr/>
        </p:nvSpPr>
        <p:spPr>
          <a:xfrm>
            <a:off x="6892290" y="4431030"/>
            <a:ext cx="3062049" cy="1341120"/>
          </a:xfrm>
          <a:prstGeom prst="rect">
            <a:avLst/>
          </a:prstGeom>
          <a:noFill/>
          <a:ln/>
        </p:spPr>
        <p:txBody>
          <a:bodyPr wrap="square" rtlCol="0" anchor="t"/>
          <a:lstStyle/>
          <a:p>
            <a:pPr indent="0" marL="0">
              <a:lnSpc>
                <a:spcPts val="2624"/>
              </a:lnSpc>
              <a:buNone/>
            </a:pPr>
            <a:r>
              <a:rPr lang="en-US" sz="1640" dirty="0">
                <a:solidFill>
                  <a:srgbClr val="454240"/>
                </a:solidFill>
                <a:latin typeface="DM Sans" pitchFamily="34" charset="0"/>
                <a:ea typeface="DM Sans" pitchFamily="34" charset="-122"/>
                <a:cs typeface="DM Sans" pitchFamily="34" charset="-120"/>
              </a:rPr>
              <a:t>Intel</a:t>
            </a:r>
            <a:pPr indent="0" marL="0">
              <a:lnSpc>
                <a:spcPts val="2624"/>
              </a:lnSpc>
              <a:buNone/>
            </a:pPr>
            <a:r>
              <a:rPr lang="en-US" sz="1640" dirty="0">
                <a:solidFill>
                  <a:srgbClr val="000000"/>
                </a:solidFill>
                <a:latin typeface="DM Sans" pitchFamily="34" charset="0"/>
                <a:ea typeface="DM Sans" pitchFamily="34" charset="-122"/>
                <a:cs typeface="DM Sans" pitchFamily="34" charset="-120"/>
              </a:rPr>
              <a:t>®</a:t>
            </a:r>
            <a:pPr indent="0" marL="0">
              <a:lnSpc>
                <a:spcPts val="2624"/>
              </a:lnSpc>
              <a:buNone/>
            </a:pPr>
            <a:r>
              <a:rPr lang="en-US" sz="1640" dirty="0">
                <a:solidFill>
                  <a:srgbClr val="454240"/>
                </a:solidFill>
                <a:latin typeface="DM Sans" pitchFamily="34" charset="0"/>
                <a:ea typeface="DM Sans" pitchFamily="34" charset="-122"/>
                <a:cs typeface="DM Sans" pitchFamily="34" charset="-120"/>
              </a:rPr>
              <a:t> OpenVINO</a:t>
            </a:r>
            <a:pPr indent="0" marL="0">
              <a:lnSpc>
                <a:spcPts val="2624"/>
              </a:lnSpc>
              <a:buNone/>
            </a:pPr>
            <a:r>
              <a:rPr lang="en-US" sz="1640" dirty="0">
                <a:solidFill>
                  <a:srgbClr val="000000"/>
                </a:solidFill>
                <a:latin typeface="DM Sans" pitchFamily="34" charset="0"/>
                <a:ea typeface="DM Sans" pitchFamily="34" charset="-122"/>
                <a:cs typeface="DM Sans" pitchFamily="34" charset="-120"/>
              </a:rPr>
              <a:t>™</a:t>
            </a:r>
            <a:pPr indent="0" marL="0">
              <a:lnSpc>
                <a:spcPts val="2624"/>
              </a:lnSpc>
              <a:buNone/>
            </a:pPr>
            <a:r>
              <a:rPr lang="en-US" sz="1640" dirty="0">
                <a:solidFill>
                  <a:srgbClr val="454240"/>
                </a:solidFill>
                <a:latin typeface="DM Sans" pitchFamily="34" charset="0"/>
                <a:ea typeface="DM Sans" pitchFamily="34" charset="-122"/>
                <a:cs typeface="DM Sans" pitchFamily="34" charset="-120"/>
              </a:rPr>
              <a:t> provides hardware acceleration features for Intel CPUs, enabling faster inference.</a:t>
            </a:r>
            <a:endParaRPr lang="en-US" sz="1640" dirty="0"/>
          </a:p>
        </p:txBody>
      </p:sp>
      <p:sp>
        <p:nvSpPr>
          <p:cNvPr id="12" name="Shape 7"/>
          <p:cNvSpPr/>
          <p:nvPr/>
        </p:nvSpPr>
        <p:spPr>
          <a:xfrm>
            <a:off x="10162580" y="3980736"/>
            <a:ext cx="468630" cy="468630"/>
          </a:xfrm>
          <a:prstGeom prst="roundRect">
            <a:avLst>
              <a:gd name="adj" fmla="val 18669"/>
            </a:avLst>
          </a:prstGeom>
          <a:solidFill>
            <a:srgbClr val="F7EDD4"/>
          </a:solidFill>
          <a:ln w="7620">
            <a:solidFill>
              <a:srgbClr val="DDD3BA"/>
            </a:solidFill>
            <a:prstDash val="solid"/>
          </a:ln>
        </p:spPr>
      </p:sp>
      <p:sp>
        <p:nvSpPr>
          <p:cNvPr id="13" name="Text 8"/>
          <p:cNvSpPr/>
          <p:nvPr/>
        </p:nvSpPr>
        <p:spPr>
          <a:xfrm>
            <a:off x="10300573" y="4058841"/>
            <a:ext cx="192524" cy="312420"/>
          </a:xfrm>
          <a:prstGeom prst="rect">
            <a:avLst/>
          </a:prstGeom>
          <a:noFill/>
          <a:ln/>
        </p:spPr>
        <p:txBody>
          <a:bodyPr wrap="none" rtlCol="0" anchor="t"/>
          <a:lstStyle/>
          <a:p>
            <a:pPr algn="ctr" indent="0" marL="0">
              <a:lnSpc>
                <a:spcPts val="2460"/>
              </a:lnSpc>
              <a:buNone/>
            </a:pPr>
            <a:r>
              <a:rPr lang="en-US" sz="2460" dirty="0">
                <a:solidFill>
                  <a:srgbClr val="454240"/>
                </a:solidFill>
                <a:latin typeface="Libre Baskerville" pitchFamily="34" charset="0"/>
                <a:ea typeface="Libre Baskerville" pitchFamily="34" charset="-122"/>
                <a:cs typeface="Libre Baskerville" pitchFamily="34" charset="-120"/>
              </a:rPr>
              <a:t>2</a:t>
            </a:r>
            <a:endParaRPr lang="en-US" sz="2460" dirty="0"/>
          </a:p>
        </p:txBody>
      </p:sp>
      <p:sp>
        <p:nvSpPr>
          <p:cNvPr id="14" name="Text 9"/>
          <p:cNvSpPr/>
          <p:nvPr/>
        </p:nvSpPr>
        <p:spPr>
          <a:xfrm>
            <a:off x="10839450" y="3980736"/>
            <a:ext cx="2688669" cy="325398"/>
          </a:xfrm>
          <a:prstGeom prst="rect">
            <a:avLst/>
          </a:prstGeom>
          <a:noFill/>
          <a:ln/>
        </p:spPr>
        <p:txBody>
          <a:bodyPr wrap="none" rtlCol="0" anchor="t"/>
          <a:lstStyle/>
          <a:p>
            <a:pPr indent="0" marL="0">
              <a:lnSpc>
                <a:spcPts val="2563"/>
              </a:lnSpc>
              <a:buNone/>
            </a:pPr>
            <a:r>
              <a:rPr lang="en-US" sz="2050" dirty="0">
                <a:solidFill>
                  <a:srgbClr val="454240"/>
                </a:solidFill>
                <a:latin typeface="Libre Baskerville" pitchFamily="34" charset="0"/>
                <a:ea typeface="Libre Baskerville" pitchFamily="34" charset="-122"/>
                <a:cs typeface="Libre Baskerville" pitchFamily="34" charset="-120"/>
              </a:rPr>
              <a:t>Model Quantization</a:t>
            </a:r>
            <a:endParaRPr lang="en-US" sz="2050" dirty="0"/>
          </a:p>
        </p:txBody>
      </p:sp>
      <p:sp>
        <p:nvSpPr>
          <p:cNvPr id="15" name="Text 10"/>
          <p:cNvSpPr/>
          <p:nvPr/>
        </p:nvSpPr>
        <p:spPr>
          <a:xfrm>
            <a:off x="10839450" y="4431030"/>
            <a:ext cx="3062049" cy="1333500"/>
          </a:xfrm>
          <a:prstGeom prst="rect">
            <a:avLst/>
          </a:prstGeom>
          <a:noFill/>
          <a:ln/>
        </p:spPr>
        <p:txBody>
          <a:bodyPr wrap="square" rtlCol="0" anchor="t"/>
          <a:lstStyle/>
          <a:p>
            <a:pPr indent="0" marL="0">
              <a:lnSpc>
                <a:spcPts val="2624"/>
              </a:lnSpc>
              <a:buNone/>
            </a:pPr>
            <a:r>
              <a:rPr lang="en-US" sz="1640" dirty="0">
                <a:solidFill>
                  <a:srgbClr val="454240"/>
                </a:solidFill>
                <a:latin typeface="DM Sans" pitchFamily="34" charset="0"/>
                <a:ea typeface="DM Sans" pitchFamily="34" charset="-122"/>
                <a:cs typeface="DM Sans" pitchFamily="34" charset="-120"/>
              </a:rPr>
              <a:t>Reducing the precision of model weights can reduce memory usage and improve inference speed.</a:t>
            </a:r>
            <a:endParaRPr lang="en-US" sz="1640" dirty="0"/>
          </a:p>
        </p:txBody>
      </p:sp>
      <p:sp>
        <p:nvSpPr>
          <p:cNvPr id="16" name="Shape 11"/>
          <p:cNvSpPr/>
          <p:nvPr/>
        </p:nvSpPr>
        <p:spPr>
          <a:xfrm>
            <a:off x="6215420" y="6214705"/>
            <a:ext cx="468630" cy="468630"/>
          </a:xfrm>
          <a:prstGeom prst="roundRect">
            <a:avLst>
              <a:gd name="adj" fmla="val 18669"/>
            </a:avLst>
          </a:prstGeom>
          <a:solidFill>
            <a:srgbClr val="F7EDD4"/>
          </a:solidFill>
          <a:ln w="7620">
            <a:solidFill>
              <a:srgbClr val="DDD3BA"/>
            </a:solidFill>
            <a:prstDash val="solid"/>
          </a:ln>
        </p:spPr>
      </p:sp>
      <p:sp>
        <p:nvSpPr>
          <p:cNvPr id="17" name="Text 12"/>
          <p:cNvSpPr/>
          <p:nvPr/>
        </p:nvSpPr>
        <p:spPr>
          <a:xfrm>
            <a:off x="6353413" y="6292810"/>
            <a:ext cx="192524" cy="312420"/>
          </a:xfrm>
          <a:prstGeom prst="rect">
            <a:avLst/>
          </a:prstGeom>
          <a:noFill/>
          <a:ln/>
        </p:spPr>
        <p:txBody>
          <a:bodyPr wrap="none" rtlCol="0" anchor="t"/>
          <a:lstStyle/>
          <a:p>
            <a:pPr algn="ctr" indent="0" marL="0">
              <a:lnSpc>
                <a:spcPts val="2460"/>
              </a:lnSpc>
              <a:buNone/>
            </a:pPr>
            <a:r>
              <a:rPr lang="en-US" sz="2460" dirty="0">
                <a:solidFill>
                  <a:srgbClr val="454240"/>
                </a:solidFill>
                <a:latin typeface="Libre Baskerville" pitchFamily="34" charset="0"/>
                <a:ea typeface="Libre Baskerville" pitchFamily="34" charset="-122"/>
                <a:cs typeface="Libre Baskerville" pitchFamily="34" charset="-120"/>
              </a:rPr>
              <a:t>3</a:t>
            </a:r>
            <a:endParaRPr lang="en-US" sz="2460" dirty="0"/>
          </a:p>
        </p:txBody>
      </p:sp>
      <p:sp>
        <p:nvSpPr>
          <p:cNvPr id="18" name="Text 13"/>
          <p:cNvSpPr/>
          <p:nvPr/>
        </p:nvSpPr>
        <p:spPr>
          <a:xfrm>
            <a:off x="6892290" y="6214705"/>
            <a:ext cx="2603778" cy="325398"/>
          </a:xfrm>
          <a:prstGeom prst="rect">
            <a:avLst/>
          </a:prstGeom>
          <a:noFill/>
          <a:ln/>
        </p:spPr>
        <p:txBody>
          <a:bodyPr wrap="none" rtlCol="0" anchor="t"/>
          <a:lstStyle/>
          <a:p>
            <a:pPr indent="0" marL="0">
              <a:lnSpc>
                <a:spcPts val="2563"/>
              </a:lnSpc>
              <a:buNone/>
            </a:pPr>
            <a:r>
              <a:rPr lang="en-US" sz="2050" dirty="0">
                <a:solidFill>
                  <a:srgbClr val="454240"/>
                </a:solidFill>
                <a:latin typeface="Libre Baskerville" pitchFamily="34" charset="0"/>
                <a:ea typeface="Libre Baskerville" pitchFamily="34" charset="-122"/>
                <a:cs typeface="Libre Baskerville" pitchFamily="34" charset="-120"/>
              </a:rPr>
              <a:t>Code Optimization</a:t>
            </a:r>
            <a:endParaRPr lang="en-US" sz="2050" dirty="0"/>
          </a:p>
        </p:txBody>
      </p:sp>
      <p:sp>
        <p:nvSpPr>
          <p:cNvPr id="19" name="Text 14"/>
          <p:cNvSpPr/>
          <p:nvPr/>
        </p:nvSpPr>
        <p:spPr>
          <a:xfrm>
            <a:off x="6892290" y="6665000"/>
            <a:ext cx="7009090" cy="666750"/>
          </a:xfrm>
          <a:prstGeom prst="rect">
            <a:avLst/>
          </a:prstGeom>
          <a:noFill/>
          <a:ln/>
        </p:spPr>
        <p:txBody>
          <a:bodyPr wrap="square" rtlCol="0" anchor="t"/>
          <a:lstStyle/>
          <a:p>
            <a:pPr indent="0" marL="0">
              <a:lnSpc>
                <a:spcPts val="2624"/>
              </a:lnSpc>
              <a:buNone/>
            </a:pPr>
            <a:r>
              <a:rPr lang="en-US" sz="1640" dirty="0">
                <a:solidFill>
                  <a:srgbClr val="454240"/>
                </a:solidFill>
                <a:latin typeface="DM Sans" pitchFamily="34" charset="0"/>
                <a:ea typeface="DM Sans" pitchFamily="34" charset="-122"/>
                <a:cs typeface="DM Sans" pitchFamily="34" charset="-120"/>
              </a:rPr>
              <a:t>Optimizing code for the CPU architecture can enhance inference performance.</a:t>
            </a:r>
            <a:endParaRPr lang="en-US" sz="1640"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63604" y="2321123"/>
            <a:ext cx="4959191" cy="3587234"/>
          </a:xfrm>
          <a:prstGeom prst="rect">
            <a:avLst/>
          </a:prstGeom>
        </p:spPr>
      </p:pic>
      <p:sp>
        <p:nvSpPr>
          <p:cNvPr id="6" name="Text 1"/>
          <p:cNvSpPr/>
          <p:nvPr/>
        </p:nvSpPr>
        <p:spPr>
          <a:xfrm>
            <a:off x="6224230" y="745688"/>
            <a:ext cx="7668339" cy="1317546"/>
          </a:xfrm>
          <a:prstGeom prst="rect">
            <a:avLst/>
          </a:prstGeom>
          <a:noFill/>
          <a:ln/>
        </p:spPr>
        <p:txBody>
          <a:bodyPr wrap="square" rtlCol="0" anchor="t"/>
          <a:lstStyle/>
          <a:p>
            <a:pPr indent="0" marL="0">
              <a:lnSpc>
                <a:spcPts val="5188"/>
              </a:lnSpc>
              <a:buNone/>
            </a:pPr>
            <a:r>
              <a:rPr lang="en-US" sz="4150" dirty="0">
                <a:solidFill>
                  <a:srgbClr val="5C4E3D"/>
                </a:solidFill>
                <a:latin typeface="Libre Baskerville" pitchFamily="34" charset="0"/>
                <a:ea typeface="Libre Baskerville" pitchFamily="34" charset="-122"/>
                <a:cs typeface="Libre Baskerville" pitchFamily="34" charset="-120"/>
              </a:rPr>
              <a:t>Challenges in fine-tuning LLM models</a:t>
            </a:r>
            <a:endParaRPr lang="en-US" sz="4150" dirty="0"/>
          </a:p>
        </p:txBody>
      </p:sp>
      <p:sp>
        <p:nvSpPr>
          <p:cNvPr id="7" name="Text 2"/>
          <p:cNvSpPr/>
          <p:nvPr/>
        </p:nvSpPr>
        <p:spPr>
          <a:xfrm>
            <a:off x="6224230" y="2379464"/>
            <a:ext cx="7668339" cy="1011912"/>
          </a:xfrm>
          <a:prstGeom prst="rect">
            <a:avLst/>
          </a:prstGeom>
          <a:noFill/>
          <a:ln/>
        </p:spPr>
        <p:txBody>
          <a:bodyPr wrap="square" rtlCol="0" anchor="t"/>
          <a:lstStyle/>
          <a:p>
            <a:pPr indent="0" marL="0">
              <a:lnSpc>
                <a:spcPts val="2656"/>
              </a:lnSpc>
              <a:buNone/>
            </a:pPr>
            <a:r>
              <a:rPr lang="en-US" sz="1660" dirty="0">
                <a:solidFill>
                  <a:srgbClr val="454240"/>
                </a:solidFill>
                <a:latin typeface="DM Sans" pitchFamily="34" charset="0"/>
                <a:ea typeface="DM Sans" pitchFamily="34" charset="-122"/>
                <a:cs typeface="DM Sans" pitchFamily="34" charset="-120"/>
              </a:rPr>
              <a:t>Fine-tuning LLMs can be challenging due to the complexity of the models and the need for significant training data. The process requires expertise in deep learning and access to computational resources.</a:t>
            </a:r>
            <a:endParaRPr lang="en-US" sz="1660" dirty="0"/>
          </a:p>
        </p:txBody>
      </p:sp>
      <p:sp>
        <p:nvSpPr>
          <p:cNvPr id="8" name="Shape 3"/>
          <p:cNvSpPr/>
          <p:nvPr/>
        </p:nvSpPr>
        <p:spPr>
          <a:xfrm>
            <a:off x="6224230" y="3628549"/>
            <a:ext cx="7668339" cy="3855363"/>
          </a:xfrm>
          <a:prstGeom prst="roundRect">
            <a:avLst>
              <a:gd name="adj" fmla="val 2297"/>
            </a:avLst>
          </a:prstGeom>
          <a:noFill/>
          <a:ln w="7620">
            <a:solidFill>
              <a:srgbClr val="000000">
                <a:alpha val="8000"/>
              </a:srgbClr>
            </a:solidFill>
            <a:prstDash val="solid"/>
          </a:ln>
        </p:spPr>
      </p:sp>
      <p:sp>
        <p:nvSpPr>
          <p:cNvPr id="9" name="Shape 4"/>
          <p:cNvSpPr/>
          <p:nvPr/>
        </p:nvSpPr>
        <p:spPr>
          <a:xfrm>
            <a:off x="6231850" y="3636169"/>
            <a:ext cx="7653099" cy="1280041"/>
          </a:xfrm>
          <a:prstGeom prst="rect">
            <a:avLst/>
          </a:prstGeom>
          <a:solidFill>
            <a:srgbClr val="FFFFFF">
              <a:alpha val="4000"/>
            </a:srgbClr>
          </a:solidFill>
          <a:ln/>
        </p:spPr>
      </p:sp>
      <p:sp>
        <p:nvSpPr>
          <p:cNvPr id="10" name="Text 5"/>
          <p:cNvSpPr/>
          <p:nvPr/>
        </p:nvSpPr>
        <p:spPr>
          <a:xfrm>
            <a:off x="6442591" y="3770233"/>
            <a:ext cx="3401258" cy="337304"/>
          </a:xfrm>
          <a:prstGeom prst="rect">
            <a:avLst/>
          </a:prstGeom>
          <a:noFill/>
          <a:ln/>
        </p:spPr>
        <p:txBody>
          <a:bodyPr wrap="none" rtlCol="0" anchor="t"/>
          <a:lstStyle/>
          <a:p>
            <a:pPr indent="0" marL="0">
              <a:lnSpc>
                <a:spcPts val="2656"/>
              </a:lnSpc>
              <a:buNone/>
            </a:pPr>
            <a:r>
              <a:rPr lang="en-US" sz="1660" dirty="0">
                <a:solidFill>
                  <a:srgbClr val="454240"/>
                </a:solidFill>
                <a:latin typeface="DM Sans" pitchFamily="34" charset="0"/>
                <a:ea typeface="DM Sans" pitchFamily="34" charset="-122"/>
                <a:cs typeface="DM Sans" pitchFamily="34" charset="-120"/>
              </a:rPr>
              <a:t>Data Requirements</a:t>
            </a:r>
            <a:endParaRPr lang="en-US" sz="1660" dirty="0"/>
          </a:p>
        </p:txBody>
      </p:sp>
      <p:sp>
        <p:nvSpPr>
          <p:cNvPr id="11" name="Text 6"/>
          <p:cNvSpPr/>
          <p:nvPr/>
        </p:nvSpPr>
        <p:spPr>
          <a:xfrm>
            <a:off x="10272951" y="3770233"/>
            <a:ext cx="3401258" cy="1011912"/>
          </a:xfrm>
          <a:prstGeom prst="rect">
            <a:avLst/>
          </a:prstGeom>
          <a:noFill/>
          <a:ln/>
        </p:spPr>
        <p:txBody>
          <a:bodyPr wrap="square" rtlCol="0" anchor="t"/>
          <a:lstStyle/>
          <a:p>
            <a:pPr indent="0" marL="0">
              <a:lnSpc>
                <a:spcPts val="2656"/>
              </a:lnSpc>
              <a:buNone/>
            </a:pPr>
            <a:r>
              <a:rPr lang="en-US" sz="1660" dirty="0">
                <a:solidFill>
                  <a:srgbClr val="454240"/>
                </a:solidFill>
                <a:latin typeface="DM Sans" pitchFamily="34" charset="0"/>
                <a:ea typeface="DM Sans" pitchFamily="34" charset="-122"/>
                <a:cs typeface="DM Sans" pitchFamily="34" charset="-120"/>
              </a:rPr>
              <a:t>LLMs require large amounts of high-quality data for effective fine-tuning.</a:t>
            </a:r>
            <a:endParaRPr lang="en-US" sz="1660" dirty="0"/>
          </a:p>
        </p:txBody>
      </p:sp>
      <p:sp>
        <p:nvSpPr>
          <p:cNvPr id="12" name="Shape 7"/>
          <p:cNvSpPr/>
          <p:nvPr/>
        </p:nvSpPr>
        <p:spPr>
          <a:xfrm>
            <a:off x="6231850" y="4916210"/>
            <a:ext cx="7653099" cy="1280041"/>
          </a:xfrm>
          <a:prstGeom prst="rect">
            <a:avLst/>
          </a:prstGeom>
          <a:solidFill>
            <a:srgbClr val="000000">
              <a:alpha val="4000"/>
            </a:srgbClr>
          </a:solidFill>
          <a:ln/>
        </p:spPr>
      </p:sp>
      <p:sp>
        <p:nvSpPr>
          <p:cNvPr id="13" name="Text 8"/>
          <p:cNvSpPr/>
          <p:nvPr/>
        </p:nvSpPr>
        <p:spPr>
          <a:xfrm>
            <a:off x="6442591" y="5050274"/>
            <a:ext cx="3401258" cy="337304"/>
          </a:xfrm>
          <a:prstGeom prst="rect">
            <a:avLst/>
          </a:prstGeom>
          <a:noFill/>
          <a:ln/>
        </p:spPr>
        <p:txBody>
          <a:bodyPr wrap="none" rtlCol="0" anchor="t"/>
          <a:lstStyle/>
          <a:p>
            <a:pPr indent="0" marL="0">
              <a:lnSpc>
                <a:spcPts val="2656"/>
              </a:lnSpc>
              <a:buNone/>
            </a:pPr>
            <a:r>
              <a:rPr lang="en-US" sz="1660" dirty="0">
                <a:solidFill>
                  <a:srgbClr val="454240"/>
                </a:solidFill>
                <a:latin typeface="DM Sans" pitchFamily="34" charset="0"/>
                <a:ea typeface="DM Sans" pitchFamily="34" charset="-122"/>
                <a:cs typeface="DM Sans" pitchFamily="34" charset="-120"/>
              </a:rPr>
              <a:t>Computational Resources</a:t>
            </a:r>
            <a:endParaRPr lang="en-US" sz="1660" dirty="0"/>
          </a:p>
        </p:txBody>
      </p:sp>
      <p:sp>
        <p:nvSpPr>
          <p:cNvPr id="14" name="Text 9"/>
          <p:cNvSpPr/>
          <p:nvPr/>
        </p:nvSpPr>
        <p:spPr>
          <a:xfrm>
            <a:off x="10272951" y="5050274"/>
            <a:ext cx="3401258" cy="1011912"/>
          </a:xfrm>
          <a:prstGeom prst="rect">
            <a:avLst/>
          </a:prstGeom>
          <a:noFill/>
          <a:ln/>
        </p:spPr>
        <p:txBody>
          <a:bodyPr wrap="square" rtlCol="0" anchor="t"/>
          <a:lstStyle/>
          <a:p>
            <a:pPr indent="0" marL="0">
              <a:lnSpc>
                <a:spcPts val="2656"/>
              </a:lnSpc>
              <a:buNone/>
            </a:pPr>
            <a:r>
              <a:rPr lang="en-US" sz="1660" dirty="0">
                <a:solidFill>
                  <a:srgbClr val="454240"/>
                </a:solidFill>
                <a:latin typeface="DM Sans" pitchFamily="34" charset="0"/>
                <a:ea typeface="DM Sans" pitchFamily="34" charset="-122"/>
                <a:cs typeface="DM Sans" pitchFamily="34" charset="-120"/>
              </a:rPr>
              <a:t>Fine-tuning LLMs can be computationally demanding, requiring powerful hardware.</a:t>
            </a:r>
            <a:endParaRPr lang="en-US" sz="1660" dirty="0"/>
          </a:p>
        </p:txBody>
      </p:sp>
      <p:sp>
        <p:nvSpPr>
          <p:cNvPr id="15" name="Shape 10"/>
          <p:cNvSpPr/>
          <p:nvPr/>
        </p:nvSpPr>
        <p:spPr>
          <a:xfrm>
            <a:off x="6231850" y="6196251"/>
            <a:ext cx="7653099" cy="1280041"/>
          </a:xfrm>
          <a:prstGeom prst="rect">
            <a:avLst/>
          </a:prstGeom>
          <a:solidFill>
            <a:srgbClr val="FFFFFF">
              <a:alpha val="4000"/>
            </a:srgbClr>
          </a:solidFill>
          <a:ln/>
        </p:spPr>
      </p:sp>
      <p:sp>
        <p:nvSpPr>
          <p:cNvPr id="16" name="Text 11"/>
          <p:cNvSpPr/>
          <p:nvPr/>
        </p:nvSpPr>
        <p:spPr>
          <a:xfrm>
            <a:off x="6442591" y="6330315"/>
            <a:ext cx="3401258" cy="337304"/>
          </a:xfrm>
          <a:prstGeom prst="rect">
            <a:avLst/>
          </a:prstGeom>
          <a:noFill/>
          <a:ln/>
        </p:spPr>
        <p:txBody>
          <a:bodyPr wrap="none" rtlCol="0" anchor="t"/>
          <a:lstStyle/>
          <a:p>
            <a:pPr indent="0" marL="0">
              <a:lnSpc>
                <a:spcPts val="2656"/>
              </a:lnSpc>
              <a:buNone/>
            </a:pPr>
            <a:r>
              <a:rPr lang="en-US" sz="1660" dirty="0">
                <a:solidFill>
                  <a:srgbClr val="454240"/>
                </a:solidFill>
                <a:latin typeface="DM Sans" pitchFamily="34" charset="0"/>
                <a:ea typeface="DM Sans" pitchFamily="34" charset="-122"/>
                <a:cs typeface="DM Sans" pitchFamily="34" charset="-120"/>
              </a:rPr>
              <a:t>Model Architecture</a:t>
            </a:r>
            <a:endParaRPr lang="en-US" sz="1660" dirty="0"/>
          </a:p>
        </p:txBody>
      </p:sp>
      <p:sp>
        <p:nvSpPr>
          <p:cNvPr id="17" name="Text 12"/>
          <p:cNvSpPr/>
          <p:nvPr/>
        </p:nvSpPr>
        <p:spPr>
          <a:xfrm>
            <a:off x="10272951" y="6330315"/>
            <a:ext cx="3401258" cy="1011912"/>
          </a:xfrm>
          <a:prstGeom prst="rect">
            <a:avLst/>
          </a:prstGeom>
          <a:noFill/>
          <a:ln/>
        </p:spPr>
        <p:txBody>
          <a:bodyPr wrap="square" rtlCol="0" anchor="t"/>
          <a:lstStyle/>
          <a:p>
            <a:pPr indent="0" marL="0">
              <a:lnSpc>
                <a:spcPts val="2656"/>
              </a:lnSpc>
              <a:buNone/>
            </a:pPr>
            <a:r>
              <a:rPr lang="en-US" sz="1660" dirty="0">
                <a:solidFill>
                  <a:srgbClr val="454240"/>
                </a:solidFill>
                <a:latin typeface="DM Sans" pitchFamily="34" charset="0"/>
                <a:ea typeface="DM Sans" pitchFamily="34" charset="-122"/>
                <a:cs typeface="DM Sans" pitchFamily="34" charset="-120"/>
              </a:rPr>
              <a:t>Understanding the model's architecture and its parameters is essential for effective fine-tuning.</a:t>
            </a:r>
            <a:endParaRPr lang="en-US" sz="1660" dirty="0"/>
          </a:p>
        </p:txBody>
      </p:sp>
      <p:pic>
        <p:nvPicPr>
          <p:cNvPr id="1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58670" y="2037159"/>
            <a:ext cx="5056942" cy="4155162"/>
          </a:xfrm>
          <a:prstGeom prst="rect">
            <a:avLst/>
          </a:prstGeom>
        </p:spPr>
      </p:pic>
      <p:sp>
        <p:nvSpPr>
          <p:cNvPr id="6" name="Text 1"/>
          <p:cNvSpPr/>
          <p:nvPr/>
        </p:nvSpPr>
        <p:spPr>
          <a:xfrm>
            <a:off x="601266" y="1154073"/>
            <a:ext cx="6618803" cy="536734"/>
          </a:xfrm>
          <a:prstGeom prst="rect">
            <a:avLst/>
          </a:prstGeom>
          <a:noFill/>
          <a:ln/>
        </p:spPr>
        <p:txBody>
          <a:bodyPr wrap="none" rtlCol="0" anchor="t"/>
          <a:lstStyle/>
          <a:p>
            <a:pPr indent="0" marL="0">
              <a:lnSpc>
                <a:spcPts val="4227"/>
              </a:lnSpc>
              <a:buNone/>
            </a:pPr>
            <a:r>
              <a:rPr lang="en-US" sz="3382" dirty="0">
                <a:solidFill>
                  <a:srgbClr val="5C4E3D"/>
                </a:solidFill>
                <a:latin typeface="Libre Baskerville" pitchFamily="34" charset="0"/>
                <a:ea typeface="Libre Baskerville" pitchFamily="34" charset="-122"/>
                <a:cs typeface="Libre Baskerville" pitchFamily="34" charset="-120"/>
              </a:rPr>
              <a:t>Conclusion and key takeaways</a:t>
            </a:r>
            <a:endParaRPr lang="en-US" sz="3382" dirty="0"/>
          </a:p>
        </p:txBody>
      </p:sp>
      <p:sp>
        <p:nvSpPr>
          <p:cNvPr id="7" name="Text 2"/>
          <p:cNvSpPr/>
          <p:nvPr/>
        </p:nvSpPr>
        <p:spPr>
          <a:xfrm>
            <a:off x="601266" y="1948458"/>
            <a:ext cx="7941469" cy="1099185"/>
          </a:xfrm>
          <a:prstGeom prst="rect">
            <a:avLst/>
          </a:prstGeom>
          <a:noFill/>
          <a:ln/>
        </p:spPr>
        <p:txBody>
          <a:bodyPr wrap="square" rtlCol="0" anchor="t"/>
          <a:lstStyle/>
          <a:p>
            <a:pPr indent="0" marL="0">
              <a:lnSpc>
                <a:spcPts val="2164"/>
              </a:lnSpc>
              <a:buNone/>
            </a:pPr>
            <a:r>
              <a:rPr lang="en-US" sz="1353" dirty="0">
                <a:solidFill>
                  <a:srgbClr val="454240"/>
                </a:solidFill>
                <a:latin typeface="DM Sans" pitchFamily="34" charset="0"/>
                <a:ea typeface="DM Sans" pitchFamily="34" charset="-122"/>
                <a:cs typeface="DM Sans" pitchFamily="34" charset="-120"/>
              </a:rPr>
              <a:t>Intel AI Laptops provide a powerful platform for running GenAI applications. The laptops' hardware and software capabilities facilitate LLM inference, fine-tuning, and chatbot development. Optimizing inference on CPUs and understanding the challenges of fine-tuning are key considerations for successful GenAI implementation.</a:t>
            </a:r>
            <a:endParaRPr lang="en-US" sz="1353" dirty="0"/>
          </a:p>
        </p:txBody>
      </p:sp>
      <p:pic>
        <p:nvPicPr>
          <p:cNvPr id="8" name="Image 3" descr="preencoded.png">    </p:cNvPr>
          <p:cNvPicPr>
            <a:picLocks noChangeAspect="1"/>
          </p:cNvPicPr>
          <p:nvPr/>
        </p:nvPicPr>
        <p:blipFill>
          <a:blip r:embed="rId4"/>
          <a:stretch>
            <a:fillRect/>
          </a:stretch>
        </p:blipFill>
        <p:spPr>
          <a:xfrm>
            <a:off x="601266" y="3240881"/>
            <a:ext cx="429458" cy="429458"/>
          </a:xfrm>
          <a:prstGeom prst="rect">
            <a:avLst/>
          </a:prstGeom>
        </p:spPr>
      </p:pic>
      <p:sp>
        <p:nvSpPr>
          <p:cNvPr id="9" name="Text 3"/>
          <p:cNvSpPr/>
          <p:nvPr/>
        </p:nvSpPr>
        <p:spPr>
          <a:xfrm>
            <a:off x="601266" y="3842028"/>
            <a:ext cx="2147292" cy="268486"/>
          </a:xfrm>
          <a:prstGeom prst="rect">
            <a:avLst/>
          </a:prstGeom>
          <a:noFill/>
          <a:ln/>
        </p:spPr>
        <p:txBody>
          <a:bodyPr wrap="none" rtlCol="0" anchor="t"/>
          <a:lstStyle/>
          <a:p>
            <a:pPr algn="l" indent="0" marL="0">
              <a:lnSpc>
                <a:spcPts val="2114"/>
              </a:lnSpc>
              <a:buNone/>
            </a:pPr>
            <a:r>
              <a:rPr lang="en-US" sz="1691" dirty="0">
                <a:solidFill>
                  <a:srgbClr val="454240"/>
                </a:solidFill>
                <a:latin typeface="Libre Baskerville" pitchFamily="34" charset="0"/>
                <a:ea typeface="Libre Baskerville" pitchFamily="34" charset="-122"/>
                <a:cs typeface="Libre Baskerville" pitchFamily="34" charset="-120"/>
              </a:rPr>
              <a:t>Hardware</a:t>
            </a:r>
            <a:endParaRPr lang="en-US" sz="1691" dirty="0"/>
          </a:p>
        </p:txBody>
      </p:sp>
      <p:sp>
        <p:nvSpPr>
          <p:cNvPr id="10" name="Text 4"/>
          <p:cNvSpPr/>
          <p:nvPr/>
        </p:nvSpPr>
        <p:spPr>
          <a:xfrm>
            <a:off x="601266" y="4213503"/>
            <a:ext cx="3841909" cy="549593"/>
          </a:xfrm>
          <a:prstGeom prst="rect">
            <a:avLst/>
          </a:prstGeom>
          <a:noFill/>
          <a:ln/>
        </p:spPr>
        <p:txBody>
          <a:bodyPr wrap="square" rtlCol="0" anchor="t"/>
          <a:lstStyle/>
          <a:p>
            <a:pPr algn="l" indent="0" marL="0">
              <a:lnSpc>
                <a:spcPts val="2164"/>
              </a:lnSpc>
              <a:buNone/>
            </a:pPr>
            <a:r>
              <a:rPr lang="en-US" sz="1353" dirty="0">
                <a:solidFill>
                  <a:srgbClr val="454240"/>
                </a:solidFill>
                <a:latin typeface="DM Sans" pitchFamily="34" charset="0"/>
                <a:ea typeface="DM Sans" pitchFamily="34" charset="-122"/>
                <a:cs typeface="DM Sans" pitchFamily="34" charset="-120"/>
              </a:rPr>
              <a:t>Intel AI Laptops offer a balance of performance and portability.</a:t>
            </a:r>
            <a:endParaRPr lang="en-US" sz="1353" dirty="0"/>
          </a:p>
        </p:txBody>
      </p:sp>
      <p:pic>
        <p:nvPicPr>
          <p:cNvPr id="11" name="Image 4" descr="preencoded.png">    </p:cNvPr>
          <p:cNvPicPr>
            <a:picLocks noChangeAspect="1"/>
          </p:cNvPicPr>
          <p:nvPr/>
        </p:nvPicPr>
        <p:blipFill>
          <a:blip r:embed="rId5"/>
          <a:stretch>
            <a:fillRect/>
          </a:stretch>
        </p:blipFill>
        <p:spPr>
          <a:xfrm>
            <a:off x="4700826" y="3240881"/>
            <a:ext cx="429458" cy="429458"/>
          </a:xfrm>
          <a:prstGeom prst="rect">
            <a:avLst/>
          </a:prstGeom>
        </p:spPr>
      </p:pic>
      <p:sp>
        <p:nvSpPr>
          <p:cNvPr id="12" name="Text 5"/>
          <p:cNvSpPr/>
          <p:nvPr/>
        </p:nvSpPr>
        <p:spPr>
          <a:xfrm>
            <a:off x="4700826" y="3842028"/>
            <a:ext cx="2147292" cy="268486"/>
          </a:xfrm>
          <a:prstGeom prst="rect">
            <a:avLst/>
          </a:prstGeom>
          <a:noFill/>
          <a:ln/>
        </p:spPr>
        <p:txBody>
          <a:bodyPr wrap="none" rtlCol="0" anchor="t"/>
          <a:lstStyle/>
          <a:p>
            <a:pPr algn="l" indent="0" marL="0">
              <a:lnSpc>
                <a:spcPts val="2114"/>
              </a:lnSpc>
              <a:buNone/>
            </a:pPr>
            <a:r>
              <a:rPr lang="en-US" sz="1691" dirty="0">
                <a:solidFill>
                  <a:srgbClr val="454240"/>
                </a:solidFill>
                <a:latin typeface="Libre Baskerville" pitchFamily="34" charset="0"/>
                <a:ea typeface="Libre Baskerville" pitchFamily="34" charset="-122"/>
                <a:cs typeface="Libre Baskerville" pitchFamily="34" charset="-120"/>
              </a:rPr>
              <a:t>Software</a:t>
            </a:r>
            <a:endParaRPr lang="en-US" sz="1691" dirty="0"/>
          </a:p>
        </p:txBody>
      </p:sp>
      <p:sp>
        <p:nvSpPr>
          <p:cNvPr id="13" name="Text 6"/>
          <p:cNvSpPr/>
          <p:nvPr/>
        </p:nvSpPr>
        <p:spPr>
          <a:xfrm>
            <a:off x="4700826" y="4213503"/>
            <a:ext cx="3841909" cy="549593"/>
          </a:xfrm>
          <a:prstGeom prst="rect">
            <a:avLst/>
          </a:prstGeom>
          <a:noFill/>
          <a:ln/>
        </p:spPr>
        <p:txBody>
          <a:bodyPr wrap="square" rtlCol="0" anchor="t"/>
          <a:lstStyle/>
          <a:p>
            <a:pPr algn="l" indent="0" marL="0">
              <a:lnSpc>
                <a:spcPts val="2164"/>
              </a:lnSpc>
              <a:buNone/>
            </a:pPr>
            <a:r>
              <a:rPr lang="en-US" sz="1353" dirty="0">
                <a:solidFill>
                  <a:srgbClr val="454240"/>
                </a:solidFill>
                <a:latin typeface="DM Sans" pitchFamily="34" charset="0"/>
                <a:ea typeface="DM Sans" pitchFamily="34" charset="-122"/>
                <a:cs typeface="DM Sans" pitchFamily="34" charset="-120"/>
              </a:rPr>
              <a:t>Intel</a:t>
            </a:r>
            <a:pPr algn="l" indent="0" marL="0">
              <a:lnSpc>
                <a:spcPts val="2164"/>
              </a:lnSpc>
              <a:buNone/>
            </a:pPr>
            <a:r>
              <a:rPr lang="en-US" sz="1353" dirty="0">
                <a:solidFill>
                  <a:srgbClr val="000000"/>
                </a:solidFill>
                <a:latin typeface="DM Sans" pitchFamily="34" charset="0"/>
                <a:ea typeface="DM Sans" pitchFamily="34" charset="-122"/>
                <a:cs typeface="DM Sans" pitchFamily="34" charset="-120"/>
              </a:rPr>
              <a:t>®</a:t>
            </a:r>
            <a:pPr algn="l" indent="0" marL="0">
              <a:lnSpc>
                <a:spcPts val="2164"/>
              </a:lnSpc>
              <a:buNone/>
            </a:pPr>
            <a:r>
              <a:rPr lang="en-US" sz="1353" dirty="0">
                <a:solidFill>
                  <a:srgbClr val="454240"/>
                </a:solidFill>
                <a:latin typeface="DM Sans" pitchFamily="34" charset="0"/>
                <a:ea typeface="DM Sans" pitchFamily="34" charset="-122"/>
                <a:cs typeface="DM Sans" pitchFamily="34" charset="-120"/>
              </a:rPr>
              <a:t> OpenVINO</a:t>
            </a:r>
            <a:pPr algn="l" indent="0" marL="0">
              <a:lnSpc>
                <a:spcPts val="2164"/>
              </a:lnSpc>
              <a:buNone/>
            </a:pPr>
            <a:r>
              <a:rPr lang="en-US" sz="1353" dirty="0">
                <a:solidFill>
                  <a:srgbClr val="000000"/>
                </a:solidFill>
                <a:latin typeface="DM Sans" pitchFamily="34" charset="0"/>
                <a:ea typeface="DM Sans" pitchFamily="34" charset="-122"/>
                <a:cs typeface="DM Sans" pitchFamily="34" charset="-120"/>
              </a:rPr>
              <a:t>™</a:t>
            </a:r>
            <a:pPr algn="l" indent="0" marL="0">
              <a:lnSpc>
                <a:spcPts val="2164"/>
              </a:lnSpc>
              <a:buNone/>
            </a:pPr>
            <a:r>
              <a:rPr lang="en-US" sz="1353" dirty="0">
                <a:solidFill>
                  <a:srgbClr val="454240"/>
                </a:solidFill>
                <a:latin typeface="DM Sans" pitchFamily="34" charset="0"/>
                <a:ea typeface="DM Sans" pitchFamily="34" charset="-122"/>
                <a:cs typeface="DM Sans" pitchFamily="34" charset="-120"/>
              </a:rPr>
              <a:t> enables efficient LLM fine-tuning and deployment.</a:t>
            </a:r>
            <a:endParaRPr lang="en-US" sz="1353" dirty="0"/>
          </a:p>
        </p:txBody>
      </p:sp>
      <p:pic>
        <p:nvPicPr>
          <p:cNvPr id="14" name="Image 5" descr="preencoded.png">    </p:cNvPr>
          <p:cNvPicPr>
            <a:picLocks noChangeAspect="1"/>
          </p:cNvPicPr>
          <p:nvPr/>
        </p:nvPicPr>
        <p:blipFill>
          <a:blip r:embed="rId6"/>
          <a:stretch>
            <a:fillRect/>
          </a:stretch>
        </p:blipFill>
        <p:spPr>
          <a:xfrm>
            <a:off x="601266" y="5278398"/>
            <a:ext cx="429458" cy="429458"/>
          </a:xfrm>
          <a:prstGeom prst="rect">
            <a:avLst/>
          </a:prstGeom>
        </p:spPr>
      </p:pic>
      <p:sp>
        <p:nvSpPr>
          <p:cNvPr id="15" name="Text 7"/>
          <p:cNvSpPr/>
          <p:nvPr/>
        </p:nvSpPr>
        <p:spPr>
          <a:xfrm>
            <a:off x="601266" y="5879544"/>
            <a:ext cx="2147292" cy="268486"/>
          </a:xfrm>
          <a:prstGeom prst="rect">
            <a:avLst/>
          </a:prstGeom>
          <a:noFill/>
          <a:ln/>
        </p:spPr>
        <p:txBody>
          <a:bodyPr wrap="none" rtlCol="0" anchor="t"/>
          <a:lstStyle/>
          <a:p>
            <a:pPr algn="l" indent="0" marL="0">
              <a:lnSpc>
                <a:spcPts val="2114"/>
              </a:lnSpc>
              <a:buNone/>
            </a:pPr>
            <a:r>
              <a:rPr lang="en-US" sz="1691" dirty="0">
                <a:solidFill>
                  <a:srgbClr val="454240"/>
                </a:solidFill>
                <a:latin typeface="Libre Baskerville" pitchFamily="34" charset="0"/>
                <a:ea typeface="Libre Baskerville" pitchFamily="34" charset="-122"/>
                <a:cs typeface="Libre Baskerville" pitchFamily="34" charset="-120"/>
              </a:rPr>
              <a:t>Optimization</a:t>
            </a:r>
            <a:endParaRPr lang="en-US" sz="1691" dirty="0"/>
          </a:p>
        </p:txBody>
      </p:sp>
      <p:sp>
        <p:nvSpPr>
          <p:cNvPr id="16" name="Text 8"/>
          <p:cNvSpPr/>
          <p:nvPr/>
        </p:nvSpPr>
        <p:spPr>
          <a:xfrm>
            <a:off x="601266" y="6251019"/>
            <a:ext cx="3841909" cy="824389"/>
          </a:xfrm>
          <a:prstGeom prst="rect">
            <a:avLst/>
          </a:prstGeom>
          <a:noFill/>
          <a:ln/>
        </p:spPr>
        <p:txBody>
          <a:bodyPr wrap="square" rtlCol="0" anchor="t"/>
          <a:lstStyle/>
          <a:p>
            <a:pPr algn="l" indent="0" marL="0">
              <a:lnSpc>
                <a:spcPts val="2164"/>
              </a:lnSpc>
              <a:buNone/>
            </a:pPr>
            <a:r>
              <a:rPr lang="en-US" sz="1353" dirty="0">
                <a:solidFill>
                  <a:srgbClr val="454240"/>
                </a:solidFill>
                <a:latin typeface="DM Sans" pitchFamily="34" charset="0"/>
                <a:ea typeface="DM Sans" pitchFamily="34" charset="-122"/>
                <a:cs typeface="DM Sans" pitchFamily="34" charset="-120"/>
              </a:rPr>
              <a:t>Techniques like hardware acceleration and model quantization can enhance inference efficiency.</a:t>
            </a:r>
            <a:endParaRPr lang="en-US" sz="1353" dirty="0"/>
          </a:p>
        </p:txBody>
      </p:sp>
      <p:pic>
        <p:nvPicPr>
          <p:cNvPr id="17" name="Image 6" descr="preencoded.png">    </p:cNvPr>
          <p:cNvPicPr>
            <a:picLocks noChangeAspect="1"/>
          </p:cNvPicPr>
          <p:nvPr/>
        </p:nvPicPr>
        <p:blipFill>
          <a:blip r:embed="rId7"/>
          <a:stretch>
            <a:fillRect/>
          </a:stretch>
        </p:blipFill>
        <p:spPr>
          <a:xfrm>
            <a:off x="4700826" y="5278398"/>
            <a:ext cx="429458" cy="429458"/>
          </a:xfrm>
          <a:prstGeom prst="rect">
            <a:avLst/>
          </a:prstGeom>
        </p:spPr>
      </p:pic>
      <p:sp>
        <p:nvSpPr>
          <p:cNvPr id="18" name="Text 9"/>
          <p:cNvSpPr/>
          <p:nvPr/>
        </p:nvSpPr>
        <p:spPr>
          <a:xfrm>
            <a:off x="4700826" y="5879544"/>
            <a:ext cx="2147292" cy="268486"/>
          </a:xfrm>
          <a:prstGeom prst="rect">
            <a:avLst/>
          </a:prstGeom>
          <a:noFill/>
          <a:ln/>
        </p:spPr>
        <p:txBody>
          <a:bodyPr wrap="none" rtlCol="0" anchor="t"/>
          <a:lstStyle/>
          <a:p>
            <a:pPr algn="l" indent="0" marL="0">
              <a:lnSpc>
                <a:spcPts val="2114"/>
              </a:lnSpc>
              <a:buNone/>
            </a:pPr>
            <a:r>
              <a:rPr lang="en-US" sz="1691" dirty="0">
                <a:solidFill>
                  <a:srgbClr val="454240"/>
                </a:solidFill>
                <a:latin typeface="Libre Baskerville" pitchFamily="34" charset="0"/>
                <a:ea typeface="Libre Baskerville" pitchFamily="34" charset="-122"/>
                <a:cs typeface="Libre Baskerville" pitchFamily="34" charset="-120"/>
              </a:rPr>
              <a:t>Applications</a:t>
            </a:r>
            <a:endParaRPr lang="en-US" sz="1691" dirty="0"/>
          </a:p>
        </p:txBody>
      </p:sp>
      <p:sp>
        <p:nvSpPr>
          <p:cNvPr id="19" name="Text 10"/>
          <p:cNvSpPr/>
          <p:nvPr/>
        </p:nvSpPr>
        <p:spPr>
          <a:xfrm>
            <a:off x="4700826" y="6251019"/>
            <a:ext cx="3841909" cy="549593"/>
          </a:xfrm>
          <a:prstGeom prst="rect">
            <a:avLst/>
          </a:prstGeom>
          <a:noFill/>
          <a:ln/>
        </p:spPr>
        <p:txBody>
          <a:bodyPr wrap="square" rtlCol="0" anchor="t"/>
          <a:lstStyle/>
          <a:p>
            <a:pPr algn="l" indent="0" marL="0">
              <a:lnSpc>
                <a:spcPts val="2164"/>
              </a:lnSpc>
              <a:buNone/>
            </a:pPr>
            <a:r>
              <a:rPr lang="en-US" sz="1353" dirty="0">
                <a:solidFill>
                  <a:srgbClr val="454240"/>
                </a:solidFill>
                <a:latin typeface="DM Sans" pitchFamily="34" charset="0"/>
                <a:ea typeface="DM Sans" pitchFamily="34" charset="-122"/>
                <a:cs typeface="DM Sans" pitchFamily="34" charset="-120"/>
              </a:rPr>
              <a:t>GenAI on Intel AI Laptops can be used to build chatbots and other applications.</a:t>
            </a:r>
            <a:endParaRPr lang="en-US" sz="1353" dirty="0"/>
          </a:p>
        </p:txBody>
      </p:sp>
      <p:pic>
        <p:nvPicPr>
          <p:cNvPr id="20"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2024-07-14T19:03:36Z</dcterms:created>
  <dcterms:modified xsi:type="dcterms:W3CDTF">2024-07-14T19:03:36Z</dcterms:modified>
</cp:coreProperties>
</file>